
<file path=[Content_Types].xml><?xml version="1.0" encoding="utf-8"?>
<Types xmlns="http://schemas.openxmlformats.org/package/2006/content-types">
  <Default Extension="jpeg" ContentType="image/jpeg"/>
  <Default Extension="png" ContentType="image/png"/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73" r:id="rId3"/>
    <p:sldId id="271" r:id="rId4"/>
    <p:sldId id="261" r:id="rId5"/>
    <p:sldId id="314" r:id="rId6"/>
    <p:sldId id="316" r:id="rId7"/>
    <p:sldId id="317" r:id="rId9"/>
    <p:sldId id="318" r:id="rId10"/>
    <p:sldId id="319" r:id="rId11"/>
    <p:sldId id="321" r:id="rId12"/>
    <p:sldId id="320" r:id="rId13"/>
    <p:sldId id="322" r:id="rId14"/>
    <p:sldId id="264" r:id="rId15"/>
    <p:sldId id="323" r:id="rId16"/>
    <p:sldId id="326" r:id="rId17"/>
    <p:sldId id="262" r:id="rId18"/>
    <p:sldId id="324" r:id="rId19"/>
    <p:sldId id="325" r:id="rId20"/>
    <p:sldId id="339" r:id="rId21"/>
    <p:sldId id="340" r:id="rId22"/>
    <p:sldId id="341" r:id="rId23"/>
    <p:sldId id="331" r:id="rId24"/>
    <p:sldId id="333" r:id="rId25"/>
    <p:sldId id="332" r:id="rId26"/>
    <p:sldId id="334" r:id="rId27"/>
    <p:sldId id="335" r:id="rId28"/>
    <p:sldId id="336" r:id="rId29"/>
    <p:sldId id="256" r:id="rId30"/>
  </p:sldIdLst>
  <p:sldSz cx="12192000" cy="6858000"/>
  <p:notesSz cx="6858000" cy="9144000"/>
  <p:embeddedFontLst>
    <p:embeddedFont>
      <p:font typeface="康熙字典體" pitchFamily="2" charset="-120"/>
      <p:regular r:id="rId35"/>
    </p:embeddedFont>
    <p:embeddedFont>
      <p:font typeface="方正清刻本悦宋简体" panose="02000000000000000000" pitchFamily="2" charset="-122"/>
      <p:regular r:id="rId36"/>
    </p:embeddedFont>
    <p:embeddedFont>
      <p:font typeface="Calibri" panose="020F0302020204030204" charset="0"/>
      <p:regular r:id="rId3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mozi1996" initials="m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69A"/>
    <a:srgbClr val="E26281"/>
    <a:srgbClr val="F9F9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484" y="56"/>
      </p:cViewPr>
      <p:guideLst>
        <p:guide orient="horz" pos="2147"/>
        <p:guide pos="382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font" Target="fonts/font3.fntdata"/><Relationship Id="rId36" Type="http://schemas.openxmlformats.org/officeDocument/2006/relationships/font" Target="fonts/font2.fntdata"/><Relationship Id="rId35" Type="http://schemas.openxmlformats.org/officeDocument/2006/relationships/font" Target="fonts/font1.fntdata"/><Relationship Id="rId34" Type="http://schemas.openxmlformats.org/officeDocument/2006/relationships/commentAuthors" Target="commentAuthors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8-29T15:48:04.691" idx="1">
    <p:pos x="3338" y="2485"/>
    <p:text>调研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8-29T15:50:15.844" idx="2">
    <p:pos x="2007" y="2937"/>
    <p:text>有序分类的参数检验方法</p:text>
  </p:cm>
</p:cmLst>
</file>

<file path=ppt/media/>
</file>

<file path=ppt/media/image1.png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 b="1" smtClean="0"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  <a:sym typeface="+mn-ea"/>
              </a:rPr>
              <a:t>血管内超声</a:t>
            </a:r>
            <a:r>
              <a:rPr lang="en-US" altLang="zh-CN" b="1" smtClean="0"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  <a:sym typeface="+mn-ea"/>
              </a:rPr>
              <a:t>,</a:t>
            </a:r>
            <a:r>
              <a:rPr lang="zh-CN" altLang="en-US" b="1" smtClean="0"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  <a:sym typeface="+mn-ea"/>
              </a:rPr>
              <a:t>氟化钠正电子发射层析成像</a:t>
            </a:r>
            <a:r>
              <a:rPr lang="en-US" altLang="zh-CN" b="1" smtClean="0"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  <a:sym typeface="+mn-ea"/>
              </a:rPr>
              <a:t>,</a:t>
            </a:r>
            <a:r>
              <a:rPr lang="zh-CN" altLang="en-US" b="1" smtClean="0"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  <a:sym typeface="+mn-ea"/>
              </a:rPr>
              <a:t>光学相干层析成像</a:t>
            </a:r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5FC78C-6EE5-431B-AEA1-3B5731E01A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35738-73E9-40A1-A24A-D61BC2B5162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comments" Target="../comments/comment1.xml"/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comments" Target="../comments/comment2.xml"/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7.xml"/><Relationship Id="rId2" Type="http://schemas.openxmlformats.org/officeDocument/2006/relationships/tags" Target="../tags/tag4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1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tiff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4.png"/><Relationship Id="rId1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1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1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824180" y="1504950"/>
            <a:ext cx="1589619" cy="4000500"/>
          </a:xfrm>
          <a:prstGeom prst="rect">
            <a:avLst/>
          </a:prstGeom>
          <a:noFill/>
          <a:ln w="285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677709" y="4806950"/>
            <a:ext cx="5372100" cy="698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019550" y="1663065"/>
            <a:ext cx="1198245" cy="368490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6600" smtClean="0">
                <a:latin typeface="华文楷体" panose="02010600040101010101" charset="-122"/>
                <a:ea typeface="华文楷体" panose="02010600040101010101" charset="-122"/>
              </a:rPr>
              <a:t>学习分享</a:t>
            </a:r>
            <a:endParaRPr lang="zh-CN" altLang="en-US" sz="6600" smtClean="0"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13414" y="0"/>
            <a:ext cx="6349206" cy="6349206"/>
          </a:xfrm>
          <a:prstGeom prst="rect">
            <a:avLst/>
          </a:prstGeom>
        </p:spPr>
      </p:pic>
      <p:sp>
        <p:nvSpPr>
          <p:cNvPr id="13" name="farm_112762"/>
          <p:cNvSpPr>
            <a:spLocks noChangeAspect="1"/>
          </p:cNvSpPr>
          <p:nvPr/>
        </p:nvSpPr>
        <p:spPr bwMode="auto">
          <a:xfrm>
            <a:off x="5938541" y="2521245"/>
            <a:ext cx="850943" cy="837610"/>
          </a:xfrm>
          <a:custGeom>
            <a:avLst/>
            <a:gdLst>
              <a:gd name="T0" fmla="*/ 372171 w 604011"/>
              <a:gd name="T1" fmla="*/ 372171 w 604011"/>
              <a:gd name="T2" fmla="*/ 372171 w 604011"/>
              <a:gd name="T3" fmla="*/ 372171 w 604011"/>
              <a:gd name="T4" fmla="*/ 372171 w 604011"/>
              <a:gd name="T5" fmla="*/ 372171 w 604011"/>
              <a:gd name="T6" fmla="*/ 372171 w 604011"/>
              <a:gd name="T7" fmla="*/ 372171 w 604011"/>
              <a:gd name="T8" fmla="*/ 372171 w 604011"/>
              <a:gd name="T9" fmla="*/ 372171 w 604011"/>
              <a:gd name="T10" fmla="*/ 372171 w 604011"/>
              <a:gd name="T11" fmla="*/ 372171 w 604011"/>
              <a:gd name="T12" fmla="*/ 372171 w 604011"/>
              <a:gd name="T13" fmla="*/ 372171 w 604011"/>
              <a:gd name="T14" fmla="*/ 372171 w 604011"/>
              <a:gd name="T15" fmla="*/ 372171 w 604011"/>
              <a:gd name="T16" fmla="*/ 372171 w 604011"/>
              <a:gd name="T17" fmla="*/ 372171 w 604011"/>
              <a:gd name="T18" fmla="*/ 372171 w 604011"/>
              <a:gd name="T19" fmla="*/ 372171 w 604011"/>
              <a:gd name="T20" fmla="*/ 372171 w 604011"/>
              <a:gd name="T21" fmla="*/ 372171 w 604011"/>
              <a:gd name="T22" fmla="*/ 372171 w 604011"/>
              <a:gd name="T23" fmla="*/ 372171 w 604011"/>
              <a:gd name="T24" fmla="*/ 372171 w 604011"/>
              <a:gd name="T25" fmla="*/ 372171 w 604011"/>
              <a:gd name="T26" fmla="*/ 372171 w 604011"/>
              <a:gd name="T27" fmla="*/ 372171 w 604011"/>
              <a:gd name="T28" fmla="*/ 372171 w 604011"/>
              <a:gd name="T29" fmla="*/ 372171 w 604011"/>
              <a:gd name="T30" fmla="*/ 372171 w 604011"/>
              <a:gd name="T31" fmla="*/ 372171 w 604011"/>
              <a:gd name="T32" fmla="*/ 372171 w 604011"/>
              <a:gd name="T33" fmla="*/ 372171 w 604011"/>
              <a:gd name="T34" fmla="*/ 372171 w 604011"/>
              <a:gd name="T35" fmla="*/ 372171 w 604011"/>
              <a:gd name="T36" fmla="*/ 372171 w 604011"/>
              <a:gd name="T37" fmla="*/ 372171 w 604011"/>
              <a:gd name="T38" fmla="*/ 372171 w 604011"/>
              <a:gd name="T39" fmla="*/ 372171 w 604011"/>
              <a:gd name="T40" fmla="*/ 372171 w 604011"/>
              <a:gd name="T41" fmla="*/ 372171 w 604011"/>
              <a:gd name="T42" fmla="*/ 372171 w 604011"/>
              <a:gd name="T43" fmla="*/ 372171 w 604011"/>
              <a:gd name="T44" fmla="*/ 372171 w 604011"/>
              <a:gd name="T45" fmla="*/ 372171 w 604011"/>
              <a:gd name="T46" fmla="*/ 372171 w 604011"/>
              <a:gd name="T47" fmla="*/ 372171 w 604011"/>
              <a:gd name="T48" fmla="*/ 372171 w 604011"/>
              <a:gd name="T49" fmla="*/ 372171 w 604011"/>
              <a:gd name="T50" fmla="*/ 372171 w 604011"/>
              <a:gd name="T51" fmla="*/ 372171 w 604011"/>
              <a:gd name="T52" fmla="*/ 372171 w 604011"/>
              <a:gd name="T53" fmla="*/ 372171 w 604011"/>
              <a:gd name="T54" fmla="*/ 372171 w 604011"/>
              <a:gd name="T55" fmla="*/ 372171 w 604011"/>
              <a:gd name="T56" fmla="*/ 372171 w 604011"/>
              <a:gd name="T57" fmla="*/ 372171 w 604011"/>
              <a:gd name="T58" fmla="*/ 372171 w 604011"/>
              <a:gd name="T59" fmla="*/ 372171 w 604011"/>
              <a:gd name="T60" fmla="*/ 372171 w 604011"/>
              <a:gd name="T61" fmla="*/ 372171 w 604011"/>
              <a:gd name="T62" fmla="*/ 372171 w 604011"/>
              <a:gd name="T63" fmla="*/ 372171 w 604011"/>
              <a:gd name="T64" fmla="*/ 372171 w 604011"/>
              <a:gd name="T65" fmla="*/ 372171 w 604011"/>
              <a:gd name="T66" fmla="*/ 372171 w 604011"/>
              <a:gd name="T67" fmla="*/ 372171 w 604011"/>
              <a:gd name="T68" fmla="*/ 372171 w 604011"/>
              <a:gd name="T69" fmla="*/ 372171 w 604011"/>
              <a:gd name="T70" fmla="*/ 372171 w 604011"/>
              <a:gd name="T71" fmla="*/ 372171 w 604011"/>
              <a:gd name="T72" fmla="*/ 372171 w 604011"/>
              <a:gd name="T73" fmla="*/ 372171 w 604011"/>
              <a:gd name="T74" fmla="*/ 372171 w 604011"/>
              <a:gd name="T75" fmla="*/ 372171 w 604011"/>
              <a:gd name="T76" fmla="*/ 372171 w 604011"/>
              <a:gd name="T77" fmla="*/ 372171 w 604011"/>
              <a:gd name="T78" fmla="*/ 372171 w 604011"/>
              <a:gd name="T79" fmla="*/ 372171 w 604011"/>
              <a:gd name="T80" fmla="*/ 372171 w 604011"/>
              <a:gd name="T81" fmla="*/ 372171 w 604011"/>
              <a:gd name="T82" fmla="*/ 372171 w 604011"/>
              <a:gd name="T83" fmla="*/ 372171 w 604011"/>
              <a:gd name="T84" fmla="*/ 372171 w 604011"/>
              <a:gd name="T85" fmla="*/ 372171 w 604011"/>
              <a:gd name="T86" fmla="*/ 372171 w 604011"/>
              <a:gd name="T87" fmla="*/ 372171 w 604011"/>
              <a:gd name="T88" fmla="*/ 372171 w 604011"/>
              <a:gd name="T89" fmla="*/ 372171 w 604011"/>
              <a:gd name="T90" fmla="*/ 372171 w 604011"/>
              <a:gd name="T91" fmla="*/ 372171 w 604011"/>
              <a:gd name="T92" fmla="*/ 372171 w 604011"/>
              <a:gd name="T93" fmla="*/ 372171 w 604011"/>
              <a:gd name="T94" fmla="*/ 372171 w 604011"/>
              <a:gd name="T95" fmla="*/ 372171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105" h="5033">
                <a:moveTo>
                  <a:pt x="5003" y="2169"/>
                </a:moveTo>
                <a:cubicBezTo>
                  <a:pt x="4900" y="1514"/>
                  <a:pt x="4549" y="939"/>
                  <a:pt x="4014" y="549"/>
                </a:cubicBezTo>
                <a:cubicBezTo>
                  <a:pt x="3479" y="158"/>
                  <a:pt x="2823" y="0"/>
                  <a:pt x="2169" y="102"/>
                </a:cubicBezTo>
                <a:cubicBezTo>
                  <a:pt x="1514" y="205"/>
                  <a:pt x="939" y="556"/>
                  <a:pt x="549" y="1091"/>
                </a:cubicBezTo>
                <a:cubicBezTo>
                  <a:pt x="158" y="1627"/>
                  <a:pt x="0" y="2282"/>
                  <a:pt x="102" y="2936"/>
                </a:cubicBezTo>
                <a:cubicBezTo>
                  <a:pt x="205" y="3591"/>
                  <a:pt x="556" y="4166"/>
                  <a:pt x="1091" y="4556"/>
                </a:cubicBezTo>
                <a:cubicBezTo>
                  <a:pt x="1520" y="4869"/>
                  <a:pt x="2026" y="5033"/>
                  <a:pt x="2547" y="5033"/>
                </a:cubicBezTo>
                <a:cubicBezTo>
                  <a:pt x="2676" y="5033"/>
                  <a:pt x="2806" y="5023"/>
                  <a:pt x="2936" y="5003"/>
                </a:cubicBezTo>
                <a:cubicBezTo>
                  <a:pt x="3591" y="4900"/>
                  <a:pt x="4166" y="4549"/>
                  <a:pt x="4556" y="4014"/>
                </a:cubicBezTo>
                <a:cubicBezTo>
                  <a:pt x="4947" y="3479"/>
                  <a:pt x="5105" y="2823"/>
                  <a:pt x="5003" y="2169"/>
                </a:cubicBezTo>
                <a:close/>
                <a:moveTo>
                  <a:pt x="4562" y="3482"/>
                </a:moveTo>
                <a:cubicBezTo>
                  <a:pt x="4396" y="3395"/>
                  <a:pt x="4047" y="3232"/>
                  <a:pt x="3521" y="3091"/>
                </a:cubicBezTo>
                <a:cubicBezTo>
                  <a:pt x="2860" y="2914"/>
                  <a:pt x="1782" y="2741"/>
                  <a:pt x="368" y="2905"/>
                </a:cubicBezTo>
                <a:cubicBezTo>
                  <a:pt x="367" y="2902"/>
                  <a:pt x="366" y="2898"/>
                  <a:pt x="366" y="2895"/>
                </a:cubicBezTo>
                <a:cubicBezTo>
                  <a:pt x="351" y="2802"/>
                  <a:pt x="343" y="2709"/>
                  <a:pt x="340" y="2616"/>
                </a:cubicBezTo>
                <a:cubicBezTo>
                  <a:pt x="508" y="2592"/>
                  <a:pt x="671" y="2573"/>
                  <a:pt x="829" y="2557"/>
                </a:cubicBezTo>
                <a:lnTo>
                  <a:pt x="829" y="2619"/>
                </a:lnTo>
                <a:cubicBezTo>
                  <a:pt x="829" y="2693"/>
                  <a:pt x="889" y="2753"/>
                  <a:pt x="963" y="2753"/>
                </a:cubicBezTo>
                <a:lnTo>
                  <a:pt x="3236" y="2753"/>
                </a:lnTo>
                <a:cubicBezTo>
                  <a:pt x="3289" y="2753"/>
                  <a:pt x="3336" y="2721"/>
                  <a:pt x="3357" y="2675"/>
                </a:cubicBezTo>
                <a:cubicBezTo>
                  <a:pt x="3445" y="2694"/>
                  <a:pt x="3527" y="2713"/>
                  <a:pt x="3604" y="2732"/>
                </a:cubicBezTo>
                <a:cubicBezTo>
                  <a:pt x="4168" y="2874"/>
                  <a:pt x="4536" y="3049"/>
                  <a:pt x="4690" y="3131"/>
                </a:cubicBezTo>
                <a:cubicBezTo>
                  <a:pt x="4658" y="3251"/>
                  <a:pt x="4615" y="3368"/>
                  <a:pt x="4562" y="3482"/>
                </a:cubicBezTo>
                <a:close/>
                <a:moveTo>
                  <a:pt x="4210" y="4020"/>
                </a:moveTo>
                <a:cubicBezTo>
                  <a:pt x="3983" y="3911"/>
                  <a:pt x="3583" y="3747"/>
                  <a:pt x="3019" y="3620"/>
                </a:cubicBezTo>
                <a:cubicBezTo>
                  <a:pt x="2250" y="3446"/>
                  <a:pt x="1414" y="3392"/>
                  <a:pt x="532" y="3459"/>
                </a:cubicBezTo>
                <a:cubicBezTo>
                  <a:pt x="490" y="3365"/>
                  <a:pt x="455" y="3267"/>
                  <a:pt x="426" y="3167"/>
                </a:cubicBezTo>
                <a:cubicBezTo>
                  <a:pt x="1778" y="3014"/>
                  <a:pt x="2807" y="3177"/>
                  <a:pt x="3439" y="3345"/>
                </a:cubicBezTo>
                <a:cubicBezTo>
                  <a:pt x="3944" y="3479"/>
                  <a:pt x="4281" y="3636"/>
                  <a:pt x="4435" y="3717"/>
                </a:cubicBezTo>
                <a:cubicBezTo>
                  <a:pt x="4406" y="3764"/>
                  <a:pt x="4374" y="3811"/>
                  <a:pt x="4341" y="3857"/>
                </a:cubicBezTo>
                <a:cubicBezTo>
                  <a:pt x="4300" y="3913"/>
                  <a:pt x="4256" y="3968"/>
                  <a:pt x="4210" y="4020"/>
                </a:cubicBezTo>
                <a:close/>
                <a:moveTo>
                  <a:pt x="3636" y="4484"/>
                </a:moveTo>
                <a:cubicBezTo>
                  <a:pt x="3629" y="4480"/>
                  <a:pt x="3623" y="4477"/>
                  <a:pt x="3616" y="4474"/>
                </a:cubicBezTo>
                <a:cubicBezTo>
                  <a:pt x="3046" y="4261"/>
                  <a:pt x="2113" y="4011"/>
                  <a:pt x="900" y="4025"/>
                </a:cubicBezTo>
                <a:cubicBezTo>
                  <a:pt x="814" y="3929"/>
                  <a:pt x="736" y="3826"/>
                  <a:pt x="669" y="3717"/>
                </a:cubicBezTo>
                <a:cubicBezTo>
                  <a:pt x="2381" y="3609"/>
                  <a:pt x="3524" y="4004"/>
                  <a:pt x="4009" y="4220"/>
                </a:cubicBezTo>
                <a:cubicBezTo>
                  <a:pt x="3894" y="4321"/>
                  <a:pt x="3769" y="4409"/>
                  <a:pt x="3636" y="4484"/>
                </a:cubicBezTo>
                <a:close/>
                <a:moveTo>
                  <a:pt x="1096" y="1754"/>
                </a:moveTo>
                <a:lnTo>
                  <a:pt x="2325" y="1754"/>
                </a:lnTo>
                <a:lnTo>
                  <a:pt x="2325" y="2486"/>
                </a:lnTo>
                <a:lnTo>
                  <a:pt x="1757" y="2486"/>
                </a:lnTo>
                <a:lnTo>
                  <a:pt x="1757" y="2335"/>
                </a:lnTo>
                <a:cubicBezTo>
                  <a:pt x="1757" y="2261"/>
                  <a:pt x="1697" y="2201"/>
                  <a:pt x="1624" y="2201"/>
                </a:cubicBezTo>
                <a:cubicBezTo>
                  <a:pt x="1550" y="2201"/>
                  <a:pt x="1490" y="2261"/>
                  <a:pt x="1490" y="2335"/>
                </a:cubicBezTo>
                <a:lnTo>
                  <a:pt x="1490" y="2486"/>
                </a:lnTo>
                <a:lnTo>
                  <a:pt x="1096" y="2486"/>
                </a:lnTo>
                <a:lnTo>
                  <a:pt x="1096" y="1754"/>
                </a:lnTo>
                <a:close/>
                <a:moveTo>
                  <a:pt x="3103" y="1857"/>
                </a:moveTo>
                <a:lnTo>
                  <a:pt x="3103" y="2486"/>
                </a:lnTo>
                <a:lnTo>
                  <a:pt x="2591" y="2486"/>
                </a:lnTo>
                <a:lnTo>
                  <a:pt x="2591" y="1775"/>
                </a:lnTo>
                <a:lnTo>
                  <a:pt x="2591" y="1678"/>
                </a:lnTo>
                <a:lnTo>
                  <a:pt x="2946" y="1803"/>
                </a:lnTo>
                <a:lnTo>
                  <a:pt x="3103" y="1857"/>
                </a:lnTo>
                <a:close/>
                <a:moveTo>
                  <a:pt x="1441" y="1487"/>
                </a:moveTo>
                <a:lnTo>
                  <a:pt x="1704" y="1366"/>
                </a:lnTo>
                <a:lnTo>
                  <a:pt x="2047" y="1487"/>
                </a:lnTo>
                <a:lnTo>
                  <a:pt x="1441" y="1487"/>
                </a:lnTo>
                <a:close/>
                <a:moveTo>
                  <a:pt x="3773" y="2501"/>
                </a:moveTo>
                <a:cubicBezTo>
                  <a:pt x="3994" y="2437"/>
                  <a:pt x="4326" y="2376"/>
                  <a:pt x="4760" y="2392"/>
                </a:cubicBezTo>
                <a:cubicBezTo>
                  <a:pt x="4772" y="2549"/>
                  <a:pt x="4767" y="2706"/>
                  <a:pt x="4746" y="2859"/>
                </a:cubicBezTo>
                <a:cubicBezTo>
                  <a:pt x="4564" y="2769"/>
                  <a:pt x="4238" y="2626"/>
                  <a:pt x="3773" y="2501"/>
                </a:cubicBezTo>
                <a:close/>
                <a:moveTo>
                  <a:pt x="764" y="1248"/>
                </a:moveTo>
                <a:cubicBezTo>
                  <a:pt x="1113" y="771"/>
                  <a:pt x="1626" y="457"/>
                  <a:pt x="2210" y="366"/>
                </a:cubicBezTo>
                <a:cubicBezTo>
                  <a:pt x="2326" y="348"/>
                  <a:pt x="2442" y="339"/>
                  <a:pt x="2557" y="339"/>
                </a:cubicBezTo>
                <a:cubicBezTo>
                  <a:pt x="3022" y="339"/>
                  <a:pt x="3474" y="485"/>
                  <a:pt x="3857" y="764"/>
                </a:cubicBezTo>
                <a:cubicBezTo>
                  <a:pt x="4311" y="1095"/>
                  <a:pt x="4616" y="1576"/>
                  <a:pt x="4724" y="2124"/>
                </a:cubicBezTo>
                <a:cubicBezTo>
                  <a:pt x="4651" y="2122"/>
                  <a:pt x="4581" y="2122"/>
                  <a:pt x="4514" y="2124"/>
                </a:cubicBezTo>
                <a:lnTo>
                  <a:pt x="4514" y="1713"/>
                </a:lnTo>
                <a:cubicBezTo>
                  <a:pt x="4514" y="1639"/>
                  <a:pt x="4455" y="1579"/>
                  <a:pt x="4381" y="1579"/>
                </a:cubicBezTo>
                <a:cubicBezTo>
                  <a:pt x="4307" y="1579"/>
                  <a:pt x="4248" y="1639"/>
                  <a:pt x="4248" y="1713"/>
                </a:cubicBezTo>
                <a:lnTo>
                  <a:pt x="4248" y="2140"/>
                </a:lnTo>
                <a:cubicBezTo>
                  <a:pt x="4233" y="2142"/>
                  <a:pt x="4220" y="2143"/>
                  <a:pt x="4206" y="2145"/>
                </a:cubicBezTo>
                <a:lnTo>
                  <a:pt x="4206" y="1779"/>
                </a:lnTo>
                <a:cubicBezTo>
                  <a:pt x="4206" y="1706"/>
                  <a:pt x="4146" y="1646"/>
                  <a:pt x="4073" y="1646"/>
                </a:cubicBezTo>
                <a:cubicBezTo>
                  <a:pt x="3999" y="1646"/>
                  <a:pt x="3939" y="1706"/>
                  <a:pt x="3939" y="1779"/>
                </a:cubicBezTo>
                <a:lnTo>
                  <a:pt x="3939" y="2186"/>
                </a:lnTo>
                <a:cubicBezTo>
                  <a:pt x="3651" y="2242"/>
                  <a:pt x="3459" y="2324"/>
                  <a:pt x="3369" y="2368"/>
                </a:cubicBezTo>
                <a:lnTo>
                  <a:pt x="3369" y="1951"/>
                </a:lnTo>
                <a:lnTo>
                  <a:pt x="3370" y="1951"/>
                </a:lnTo>
                <a:cubicBezTo>
                  <a:pt x="3384" y="1956"/>
                  <a:pt x="3399" y="1959"/>
                  <a:pt x="3414" y="1959"/>
                </a:cubicBezTo>
                <a:cubicBezTo>
                  <a:pt x="3469" y="1959"/>
                  <a:pt x="3520" y="1925"/>
                  <a:pt x="3540" y="1870"/>
                </a:cubicBezTo>
                <a:cubicBezTo>
                  <a:pt x="3564" y="1800"/>
                  <a:pt x="3527" y="1724"/>
                  <a:pt x="3458" y="1700"/>
                </a:cubicBezTo>
                <a:lnTo>
                  <a:pt x="1741" y="1097"/>
                </a:lnTo>
                <a:cubicBezTo>
                  <a:pt x="1708" y="1085"/>
                  <a:pt x="1673" y="1087"/>
                  <a:pt x="1641" y="1102"/>
                </a:cubicBezTo>
                <a:lnTo>
                  <a:pt x="763" y="1504"/>
                </a:lnTo>
                <a:cubicBezTo>
                  <a:pt x="696" y="1535"/>
                  <a:pt x="667" y="1614"/>
                  <a:pt x="697" y="1681"/>
                </a:cubicBezTo>
                <a:cubicBezTo>
                  <a:pt x="721" y="1734"/>
                  <a:pt x="775" y="1763"/>
                  <a:pt x="829" y="1758"/>
                </a:cubicBezTo>
                <a:lnTo>
                  <a:pt x="829" y="2289"/>
                </a:lnTo>
                <a:cubicBezTo>
                  <a:pt x="673" y="2304"/>
                  <a:pt x="513" y="2323"/>
                  <a:pt x="348" y="2346"/>
                </a:cubicBezTo>
                <a:cubicBezTo>
                  <a:pt x="384" y="1953"/>
                  <a:pt x="526" y="1576"/>
                  <a:pt x="764" y="1248"/>
                </a:cubicBezTo>
                <a:close/>
                <a:moveTo>
                  <a:pt x="2895" y="4739"/>
                </a:moveTo>
                <a:cubicBezTo>
                  <a:pt x="2311" y="4831"/>
                  <a:pt x="1726" y="4689"/>
                  <a:pt x="1248" y="4341"/>
                </a:cubicBezTo>
                <a:cubicBezTo>
                  <a:pt x="1227" y="4326"/>
                  <a:pt x="1207" y="4310"/>
                  <a:pt x="1186" y="4294"/>
                </a:cubicBezTo>
                <a:cubicBezTo>
                  <a:pt x="2071" y="4314"/>
                  <a:pt x="2783" y="4477"/>
                  <a:pt x="3286" y="4641"/>
                </a:cubicBezTo>
                <a:cubicBezTo>
                  <a:pt x="3160" y="4685"/>
                  <a:pt x="3029" y="4718"/>
                  <a:pt x="2895" y="4739"/>
                </a:cubicBezTo>
                <a:close/>
              </a:path>
            </a:pathLst>
          </a:custGeom>
          <a:solidFill>
            <a:srgbClr val="C9111A"/>
          </a:solidFill>
          <a:ln>
            <a:noFill/>
          </a:ln>
        </p:spPr>
        <p:txBody>
          <a:bodyPr/>
          <a:p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latin typeface="康熙字典體" pitchFamily="2" charset="-120"/>
                <a:ea typeface="康熙字典體" pitchFamily="2" charset="-120"/>
              </a:rPr>
              <a:t>c</a:t>
            </a:r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latin typeface="康熙字典體" pitchFamily="2" charset="-120"/>
              <a:ea typeface="康熙字典體" pitchFamily="2" charset="-12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256270" y="5505450"/>
            <a:ext cx="230568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汇报人：莫琰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  <a:p>
            <a:r>
              <a:rPr lang="zh-CN" altLang="en-US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汇报日期：</a:t>
            </a: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rPr>
              <a:t>2020/8/29</a:t>
            </a:r>
            <a:endParaRPr lang="en-US" altLang="zh-CN">
              <a:latin typeface="华文楷体" panose="02010600040101010101" charset="-122"/>
              <a:ea typeface="华文楷体" panose="02010600040101010101" charset="-122"/>
              <a:cs typeface="华文楷体" panose="020106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399655" y="2520950"/>
            <a:ext cx="445643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800" b="1">
                <a:solidFill>
                  <a:srgbClr val="0070C0"/>
                </a:solidFill>
              </a:rPr>
              <a:t>统计学方法的</a:t>
            </a:r>
            <a:endParaRPr lang="zh-CN" altLang="en-US" sz="4800" b="1">
              <a:solidFill>
                <a:srgbClr val="0070C0"/>
              </a:solidFill>
            </a:endParaRPr>
          </a:p>
          <a:p>
            <a:pPr algn="ctr"/>
            <a:r>
              <a:rPr lang="zh-CN" altLang="en-US" sz="4800" b="1">
                <a:solidFill>
                  <a:srgbClr val="0070C0"/>
                </a:solidFill>
              </a:rPr>
              <a:t>正确选择</a:t>
            </a:r>
            <a:endParaRPr lang="zh-CN" altLang="en-US" sz="4800" b="1">
              <a:solidFill>
                <a:srgbClr val="0070C0"/>
              </a:solidFill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39306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2.1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不同变量类型的统计方法选择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1574800" y="1302385"/>
          <a:ext cx="8676640" cy="49358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9160"/>
                <a:gridCol w="2169160"/>
                <a:gridCol w="2169160"/>
                <a:gridCol w="2169160"/>
              </a:tblGrid>
              <a:tr h="815975">
                <a:tc rowSpan="2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因变量</a:t>
                      </a:r>
                      <a:r>
                        <a:rPr lang="en-US" altLang="zh-CN" sz="2400" b="1"/>
                        <a:t>(Y)</a:t>
                      </a:r>
                      <a:endParaRPr lang="en-US" altLang="zh-CN" sz="2400" b="1"/>
                    </a:p>
                  </a:txBody>
                  <a:tcPr/>
                </a:tc>
                <a:tc gridSpan="3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自变量</a:t>
                      </a:r>
                      <a:r>
                        <a:rPr lang="en-US" altLang="zh-CN" sz="2400" b="1"/>
                        <a:t>(X)</a:t>
                      </a:r>
                      <a:endParaRPr lang="en-US" altLang="zh-CN" sz="2400" b="1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</a:tr>
              <a:tr h="835025">
                <a:tc vMerge="1"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数值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>
                          <a:sym typeface="+mn-ea"/>
                        </a:rPr>
                        <a:t>无序分类</a:t>
                      </a:r>
                      <a:endParaRPr lang="zh-CN" altLang="en-US" sz="2400" b="1">
                        <a:sym typeface="+mn-ea"/>
                      </a:endParaRPr>
                    </a:p>
                    <a:p>
                      <a:pPr algn="ctr">
                        <a:buNone/>
                      </a:pPr>
                      <a:endParaRPr lang="zh-CN" altLang="en-US" sz="24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>
                          <a:sym typeface="+mn-ea"/>
                        </a:rPr>
                        <a:t>有序分类</a:t>
                      </a:r>
                      <a:endParaRPr lang="zh-CN" altLang="en-US" sz="2400" b="1">
                        <a:sym typeface="+mn-ea"/>
                      </a:endParaRPr>
                    </a:p>
                  </a:txBody>
                  <a:tcPr/>
                </a:tc>
              </a:tr>
              <a:tr h="6070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数值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相关分析</a:t>
                      </a:r>
                      <a:endParaRPr lang="zh-CN" altLang="en-US"/>
                    </a:p>
                    <a:p>
                      <a:pPr algn="ctr">
                        <a:buNone/>
                      </a:pPr>
                      <a:r>
                        <a:rPr lang="zh-CN" altLang="en-US"/>
                        <a:t>多元回归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多元回归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相关分析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多元回归</a:t>
                      </a:r>
                      <a:endParaRPr lang="zh-CN" altLang="en-US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无序分类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logistic</a:t>
                      </a:r>
                      <a:r>
                        <a:rPr lang="zh-CN" altLang="en-US"/>
                        <a:t>回归</a:t>
                      </a:r>
                      <a:endParaRPr lang="zh-CN" altLang="en-US"/>
                    </a:p>
                    <a:p>
                      <a:pPr algn="ctr">
                        <a:buNone/>
                      </a:pPr>
                      <a:r>
                        <a:rPr lang="zh-CN" altLang="en-US"/>
                        <a:t>判别分析</a:t>
                      </a:r>
                      <a:endParaRPr lang="zh-CN" altLang="en-US"/>
                    </a:p>
                    <a:p>
                      <a:pPr algn="ctr">
                        <a:buNone/>
                      </a:pPr>
                      <a:r>
                        <a:rPr lang="zh-CN" altLang="en-US"/>
                        <a:t>聚类分析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卡方检验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logistic</a:t>
                      </a:r>
                      <a:r>
                        <a:rPr lang="zh-CN" altLang="en-US" sz="1800">
                          <a:sym typeface="+mn-ea"/>
                        </a:rPr>
                        <a:t>回归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卡方检验</a:t>
                      </a:r>
                      <a:endParaRPr lang="zh-CN" altLang="en-US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有序分类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logistic</a:t>
                      </a:r>
                      <a:r>
                        <a:rPr lang="zh-CN" altLang="en-US" sz="1800">
                          <a:sym typeface="+mn-ea"/>
                        </a:rPr>
                        <a:t>回归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判别分析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聚类分析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卡方检验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logistic</a:t>
                      </a:r>
                      <a:r>
                        <a:rPr lang="zh-CN" altLang="en-US" sz="1800">
                          <a:sym typeface="+mn-ea"/>
                        </a:rPr>
                        <a:t>回归</a:t>
                      </a:r>
                      <a:endParaRPr lang="zh-CN" altLang="en-US" sz="1800"/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相关分析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卡方检验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8159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生存时间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生存分析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39306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2.2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不同研究设计</a:t>
            </a: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+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不同变量类型的统计方法选择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299085" y="1043305"/>
          <a:ext cx="11501755" cy="49688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7065"/>
                <a:gridCol w="1917065"/>
                <a:gridCol w="1917065"/>
                <a:gridCol w="1916430"/>
                <a:gridCol w="1657985"/>
                <a:gridCol w="2176145"/>
              </a:tblGrid>
              <a:tr h="765175">
                <a:tc rowSpan="2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变量类型</a:t>
                      </a:r>
                      <a:endParaRPr lang="zh-CN" altLang="en-US" sz="2400" b="1"/>
                    </a:p>
                  </a:txBody>
                  <a:tcPr/>
                </a:tc>
                <a:tc gridSpan="5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研究设计</a:t>
                      </a:r>
                      <a:endParaRPr lang="zh-CN" altLang="en-US" sz="2400" b="1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988695">
                <a:tc vMerge="1"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两组比较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>
                          <a:sym typeface="+mn-ea"/>
                        </a:rPr>
                        <a:t>多组比较</a:t>
                      </a:r>
                      <a:endParaRPr lang="zh-CN" altLang="en-US" sz="24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>
                          <a:sym typeface="+mn-ea"/>
                        </a:rPr>
                        <a:t>配对设计比较</a:t>
                      </a:r>
                      <a:endParaRPr lang="zh-CN" altLang="en-US" sz="24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>
                          <a:sym typeface="+mn-ea"/>
                        </a:rPr>
                        <a:t>重复测量</a:t>
                      </a:r>
                      <a:endParaRPr lang="zh-CN" altLang="en-US" sz="24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>
                          <a:sym typeface="+mn-ea"/>
                        </a:rPr>
                        <a:t>两变量间关系</a:t>
                      </a:r>
                      <a:endParaRPr lang="zh-CN" altLang="en-US" sz="2400" b="1">
                        <a:sym typeface="+mn-ea"/>
                      </a:endParaRPr>
                    </a:p>
                  </a:txBody>
                  <a:tcPr/>
                </a:tc>
              </a:tr>
              <a:tr h="80073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数值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t</a:t>
                      </a:r>
                      <a:r>
                        <a:rPr lang="zh-CN" altLang="en-US"/>
                        <a:t>检验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方差分析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配对</a:t>
                      </a:r>
                      <a:r>
                        <a:rPr lang="en-US" altLang="zh-CN" sz="1800">
                          <a:sym typeface="+mn-ea"/>
                        </a:rPr>
                        <a:t>t</a:t>
                      </a:r>
                      <a:r>
                        <a:rPr lang="zh-CN" altLang="en-US" sz="1800">
                          <a:sym typeface="+mn-ea"/>
                        </a:rPr>
                        <a:t>检验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重复测量的</a:t>
                      </a:r>
                      <a:endParaRPr lang="zh-CN" altLang="en-US"/>
                    </a:p>
                    <a:p>
                      <a:pPr algn="ctr">
                        <a:buNone/>
                      </a:pPr>
                      <a:r>
                        <a:rPr lang="zh-CN" altLang="en-US"/>
                        <a:t>方差分析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线性回归</a:t>
                      </a:r>
                      <a:endParaRPr lang="zh-CN" altLang="en-US"/>
                    </a:p>
                    <a:p>
                      <a:pPr algn="ctr">
                        <a:buNone/>
                      </a:pPr>
                      <a:r>
                        <a:rPr lang="en-US" altLang="zh-CN"/>
                        <a:t>Pearson</a:t>
                      </a:r>
                      <a:r>
                        <a:rPr lang="zh-CN" altLang="en-US"/>
                        <a:t>相关系数</a:t>
                      </a:r>
                      <a:endParaRPr lang="zh-CN" altLang="en-US"/>
                    </a:p>
                  </a:txBody>
                  <a:tcPr/>
                </a:tc>
              </a:tr>
              <a:tr h="7162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无序分类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卡方检验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卡方检验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配对卡方检验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列联表相关系数</a:t>
                      </a:r>
                      <a:endParaRPr lang="zh-CN" altLang="en-US"/>
                    </a:p>
                  </a:txBody>
                  <a:tcPr/>
                </a:tc>
              </a:tr>
              <a:tr h="7169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有序分类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Mann-Whitney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秩和检验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1800">
                          <a:sym typeface="+mn-ea"/>
                        </a:rPr>
                        <a:t>Kruskal-Wallis</a:t>
                      </a:r>
                      <a:r>
                        <a:rPr lang="zh-CN" altLang="en-US" sz="1800">
                          <a:sym typeface="+mn-ea"/>
                        </a:rPr>
                        <a:t>分析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wilcoxon</a:t>
                      </a:r>
                      <a:r>
                        <a:rPr lang="zh-CN" altLang="en-US" sz="1800">
                          <a:sym typeface="+mn-ea"/>
                        </a:rPr>
                        <a:t>符号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秩和检验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/>
                        <a:t>spearman</a:t>
                      </a:r>
                      <a:r>
                        <a:rPr lang="zh-CN" altLang="en-US"/>
                        <a:t>相关系数</a:t>
                      </a:r>
                      <a:endParaRPr lang="zh-CN" altLang="en-US"/>
                    </a:p>
                  </a:txBody>
                  <a:tcPr/>
                </a:tc>
              </a:tr>
              <a:tr h="9810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400" b="1"/>
                        <a:t>生存时间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/>
                        <a:t>生存分析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1748155" y="6219190"/>
            <a:ext cx="58426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样本大，任意分布</a:t>
            </a:r>
            <a:r>
              <a:rPr lang="en-US" altLang="zh-CN"/>
              <a:t>---U</a:t>
            </a:r>
            <a:r>
              <a:rPr lang="zh-CN" altLang="en-US"/>
              <a:t>检验；样本小，正态分布</a:t>
            </a:r>
            <a:r>
              <a:rPr lang="en-US" altLang="zh-CN"/>
              <a:t>----t</a:t>
            </a:r>
            <a:r>
              <a:rPr lang="zh-CN" altLang="en-US"/>
              <a:t>检验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039" y="-271226"/>
            <a:ext cx="5318155" cy="712922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986655" y="5281930"/>
            <a:ext cx="1452880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康熙字典體" pitchFamily="2" charset="-120"/>
                <a:ea typeface="康熙字典體" pitchFamily="2" charset="-120"/>
              </a:rPr>
              <a:t>数据分析</a:t>
            </a:r>
            <a:endParaRPr lang="zh-CN" altLang="en-US" sz="2400" smtClean="0">
              <a:solidFill>
                <a:schemeClr val="bg1"/>
              </a:solidFill>
              <a:latin typeface="康熙字典體" pitchFamily="2" charset="-120"/>
              <a:ea typeface="康熙字典體" pitchFamily="2" charset="-120"/>
            </a:endParaRPr>
          </a:p>
          <a:p>
            <a:pPr algn="ctr"/>
            <a:r>
              <a:rPr lang="zh-CN" altLang="en-US" sz="2400" smtClean="0">
                <a:solidFill>
                  <a:schemeClr val="bg1"/>
                </a:solidFill>
                <a:latin typeface="康熙字典體" pitchFamily="2" charset="-120"/>
                <a:ea typeface="康熙字典體" pitchFamily="2" charset="-120"/>
              </a:rPr>
              <a:t>流程</a:t>
            </a:r>
            <a:endParaRPr lang="zh-CN" altLang="en-US" sz="2400" smtClean="0">
              <a:solidFill>
                <a:schemeClr val="bg1"/>
              </a:solidFill>
              <a:latin typeface="康熙字典體" pitchFamily="2" charset="-120"/>
              <a:ea typeface="康熙字典體" pitchFamily="2" charset="-120"/>
            </a:endParaRPr>
          </a:p>
        </p:txBody>
      </p:sp>
      <p:sp>
        <p:nvSpPr>
          <p:cNvPr id="5" name="farm_112762"/>
          <p:cNvSpPr>
            <a:spLocks noChangeAspect="1"/>
          </p:cNvSpPr>
          <p:nvPr/>
        </p:nvSpPr>
        <p:spPr bwMode="auto">
          <a:xfrm>
            <a:off x="5491162" y="4728860"/>
            <a:ext cx="297143" cy="292486"/>
          </a:xfrm>
          <a:custGeom>
            <a:avLst/>
            <a:gdLst>
              <a:gd name="T0" fmla="*/ 372171 w 604011"/>
              <a:gd name="T1" fmla="*/ 372171 w 604011"/>
              <a:gd name="T2" fmla="*/ 372171 w 604011"/>
              <a:gd name="T3" fmla="*/ 372171 w 604011"/>
              <a:gd name="T4" fmla="*/ 372171 w 604011"/>
              <a:gd name="T5" fmla="*/ 372171 w 604011"/>
              <a:gd name="T6" fmla="*/ 372171 w 604011"/>
              <a:gd name="T7" fmla="*/ 372171 w 604011"/>
              <a:gd name="T8" fmla="*/ 372171 w 604011"/>
              <a:gd name="T9" fmla="*/ 372171 w 604011"/>
              <a:gd name="T10" fmla="*/ 372171 w 604011"/>
              <a:gd name="T11" fmla="*/ 372171 w 604011"/>
              <a:gd name="T12" fmla="*/ 372171 w 604011"/>
              <a:gd name="T13" fmla="*/ 372171 w 604011"/>
              <a:gd name="T14" fmla="*/ 372171 w 604011"/>
              <a:gd name="T15" fmla="*/ 372171 w 604011"/>
              <a:gd name="T16" fmla="*/ 372171 w 604011"/>
              <a:gd name="T17" fmla="*/ 372171 w 604011"/>
              <a:gd name="T18" fmla="*/ 372171 w 604011"/>
              <a:gd name="T19" fmla="*/ 372171 w 604011"/>
              <a:gd name="T20" fmla="*/ 372171 w 604011"/>
              <a:gd name="T21" fmla="*/ 372171 w 604011"/>
              <a:gd name="T22" fmla="*/ 372171 w 604011"/>
              <a:gd name="T23" fmla="*/ 372171 w 604011"/>
              <a:gd name="T24" fmla="*/ 372171 w 604011"/>
              <a:gd name="T25" fmla="*/ 372171 w 604011"/>
              <a:gd name="T26" fmla="*/ 372171 w 604011"/>
              <a:gd name="T27" fmla="*/ 372171 w 604011"/>
              <a:gd name="T28" fmla="*/ 372171 w 604011"/>
              <a:gd name="T29" fmla="*/ 372171 w 604011"/>
              <a:gd name="T30" fmla="*/ 372171 w 604011"/>
              <a:gd name="T31" fmla="*/ 372171 w 604011"/>
              <a:gd name="T32" fmla="*/ 372171 w 604011"/>
              <a:gd name="T33" fmla="*/ 372171 w 604011"/>
              <a:gd name="T34" fmla="*/ 372171 w 604011"/>
              <a:gd name="T35" fmla="*/ 372171 w 604011"/>
              <a:gd name="T36" fmla="*/ 372171 w 604011"/>
              <a:gd name="T37" fmla="*/ 372171 w 604011"/>
              <a:gd name="T38" fmla="*/ 372171 w 604011"/>
              <a:gd name="T39" fmla="*/ 372171 w 604011"/>
              <a:gd name="T40" fmla="*/ 372171 w 604011"/>
              <a:gd name="T41" fmla="*/ 372171 w 604011"/>
              <a:gd name="T42" fmla="*/ 372171 w 604011"/>
              <a:gd name="T43" fmla="*/ 372171 w 604011"/>
              <a:gd name="T44" fmla="*/ 372171 w 604011"/>
              <a:gd name="T45" fmla="*/ 372171 w 604011"/>
              <a:gd name="T46" fmla="*/ 372171 w 604011"/>
              <a:gd name="T47" fmla="*/ 372171 w 604011"/>
              <a:gd name="T48" fmla="*/ 372171 w 604011"/>
              <a:gd name="T49" fmla="*/ 372171 w 604011"/>
              <a:gd name="T50" fmla="*/ 372171 w 604011"/>
              <a:gd name="T51" fmla="*/ 372171 w 604011"/>
              <a:gd name="T52" fmla="*/ 372171 w 604011"/>
              <a:gd name="T53" fmla="*/ 372171 w 604011"/>
              <a:gd name="T54" fmla="*/ 372171 w 604011"/>
              <a:gd name="T55" fmla="*/ 372171 w 604011"/>
              <a:gd name="T56" fmla="*/ 372171 w 604011"/>
              <a:gd name="T57" fmla="*/ 372171 w 604011"/>
              <a:gd name="T58" fmla="*/ 372171 w 604011"/>
              <a:gd name="T59" fmla="*/ 372171 w 604011"/>
              <a:gd name="T60" fmla="*/ 372171 w 604011"/>
              <a:gd name="T61" fmla="*/ 372171 w 604011"/>
              <a:gd name="T62" fmla="*/ 372171 w 604011"/>
              <a:gd name="T63" fmla="*/ 372171 w 604011"/>
              <a:gd name="T64" fmla="*/ 372171 w 604011"/>
              <a:gd name="T65" fmla="*/ 372171 w 604011"/>
              <a:gd name="T66" fmla="*/ 372171 w 604011"/>
              <a:gd name="T67" fmla="*/ 372171 w 604011"/>
              <a:gd name="T68" fmla="*/ 372171 w 604011"/>
              <a:gd name="T69" fmla="*/ 372171 w 604011"/>
              <a:gd name="T70" fmla="*/ 372171 w 604011"/>
              <a:gd name="T71" fmla="*/ 372171 w 604011"/>
              <a:gd name="T72" fmla="*/ 372171 w 604011"/>
              <a:gd name="T73" fmla="*/ 372171 w 604011"/>
              <a:gd name="T74" fmla="*/ 372171 w 604011"/>
              <a:gd name="T75" fmla="*/ 372171 w 604011"/>
              <a:gd name="T76" fmla="*/ 372171 w 604011"/>
              <a:gd name="T77" fmla="*/ 372171 w 604011"/>
              <a:gd name="T78" fmla="*/ 372171 w 604011"/>
              <a:gd name="T79" fmla="*/ 372171 w 604011"/>
              <a:gd name="T80" fmla="*/ 372171 w 604011"/>
              <a:gd name="T81" fmla="*/ 372171 w 604011"/>
              <a:gd name="T82" fmla="*/ 372171 w 604011"/>
              <a:gd name="T83" fmla="*/ 372171 w 604011"/>
              <a:gd name="T84" fmla="*/ 372171 w 604011"/>
              <a:gd name="T85" fmla="*/ 372171 w 604011"/>
              <a:gd name="T86" fmla="*/ 372171 w 604011"/>
              <a:gd name="T87" fmla="*/ 372171 w 604011"/>
              <a:gd name="T88" fmla="*/ 372171 w 604011"/>
              <a:gd name="T89" fmla="*/ 372171 w 604011"/>
              <a:gd name="T90" fmla="*/ 372171 w 604011"/>
              <a:gd name="T91" fmla="*/ 372171 w 604011"/>
              <a:gd name="T92" fmla="*/ 372171 w 604011"/>
              <a:gd name="T93" fmla="*/ 372171 w 604011"/>
              <a:gd name="T94" fmla="*/ 372171 w 604011"/>
              <a:gd name="T95" fmla="*/ 372171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105" h="5033">
                <a:moveTo>
                  <a:pt x="5003" y="2169"/>
                </a:moveTo>
                <a:cubicBezTo>
                  <a:pt x="4900" y="1514"/>
                  <a:pt x="4549" y="939"/>
                  <a:pt x="4014" y="549"/>
                </a:cubicBezTo>
                <a:cubicBezTo>
                  <a:pt x="3479" y="158"/>
                  <a:pt x="2823" y="0"/>
                  <a:pt x="2169" y="102"/>
                </a:cubicBezTo>
                <a:cubicBezTo>
                  <a:pt x="1514" y="205"/>
                  <a:pt x="939" y="556"/>
                  <a:pt x="549" y="1091"/>
                </a:cubicBezTo>
                <a:cubicBezTo>
                  <a:pt x="158" y="1627"/>
                  <a:pt x="0" y="2282"/>
                  <a:pt x="102" y="2936"/>
                </a:cubicBezTo>
                <a:cubicBezTo>
                  <a:pt x="205" y="3591"/>
                  <a:pt x="556" y="4166"/>
                  <a:pt x="1091" y="4556"/>
                </a:cubicBezTo>
                <a:cubicBezTo>
                  <a:pt x="1520" y="4869"/>
                  <a:pt x="2026" y="5033"/>
                  <a:pt x="2547" y="5033"/>
                </a:cubicBezTo>
                <a:cubicBezTo>
                  <a:pt x="2676" y="5033"/>
                  <a:pt x="2806" y="5023"/>
                  <a:pt x="2936" y="5003"/>
                </a:cubicBezTo>
                <a:cubicBezTo>
                  <a:pt x="3591" y="4900"/>
                  <a:pt x="4166" y="4549"/>
                  <a:pt x="4556" y="4014"/>
                </a:cubicBezTo>
                <a:cubicBezTo>
                  <a:pt x="4947" y="3479"/>
                  <a:pt x="5105" y="2823"/>
                  <a:pt x="5003" y="2169"/>
                </a:cubicBezTo>
                <a:close/>
                <a:moveTo>
                  <a:pt x="4562" y="3482"/>
                </a:moveTo>
                <a:cubicBezTo>
                  <a:pt x="4396" y="3395"/>
                  <a:pt x="4047" y="3232"/>
                  <a:pt x="3521" y="3091"/>
                </a:cubicBezTo>
                <a:cubicBezTo>
                  <a:pt x="2860" y="2914"/>
                  <a:pt x="1782" y="2741"/>
                  <a:pt x="368" y="2905"/>
                </a:cubicBezTo>
                <a:cubicBezTo>
                  <a:pt x="367" y="2902"/>
                  <a:pt x="366" y="2898"/>
                  <a:pt x="366" y="2895"/>
                </a:cubicBezTo>
                <a:cubicBezTo>
                  <a:pt x="351" y="2802"/>
                  <a:pt x="343" y="2709"/>
                  <a:pt x="340" y="2616"/>
                </a:cubicBezTo>
                <a:cubicBezTo>
                  <a:pt x="508" y="2592"/>
                  <a:pt x="671" y="2573"/>
                  <a:pt x="829" y="2557"/>
                </a:cubicBezTo>
                <a:lnTo>
                  <a:pt x="829" y="2619"/>
                </a:lnTo>
                <a:cubicBezTo>
                  <a:pt x="829" y="2693"/>
                  <a:pt x="889" y="2753"/>
                  <a:pt x="963" y="2753"/>
                </a:cubicBezTo>
                <a:lnTo>
                  <a:pt x="3236" y="2753"/>
                </a:lnTo>
                <a:cubicBezTo>
                  <a:pt x="3289" y="2753"/>
                  <a:pt x="3336" y="2721"/>
                  <a:pt x="3357" y="2675"/>
                </a:cubicBezTo>
                <a:cubicBezTo>
                  <a:pt x="3445" y="2694"/>
                  <a:pt x="3527" y="2713"/>
                  <a:pt x="3604" y="2732"/>
                </a:cubicBezTo>
                <a:cubicBezTo>
                  <a:pt x="4168" y="2874"/>
                  <a:pt x="4536" y="3049"/>
                  <a:pt x="4690" y="3131"/>
                </a:cubicBezTo>
                <a:cubicBezTo>
                  <a:pt x="4658" y="3251"/>
                  <a:pt x="4615" y="3368"/>
                  <a:pt x="4562" y="3482"/>
                </a:cubicBezTo>
                <a:close/>
                <a:moveTo>
                  <a:pt x="4210" y="4020"/>
                </a:moveTo>
                <a:cubicBezTo>
                  <a:pt x="3983" y="3911"/>
                  <a:pt x="3583" y="3747"/>
                  <a:pt x="3019" y="3620"/>
                </a:cubicBezTo>
                <a:cubicBezTo>
                  <a:pt x="2250" y="3446"/>
                  <a:pt x="1414" y="3392"/>
                  <a:pt x="532" y="3459"/>
                </a:cubicBezTo>
                <a:cubicBezTo>
                  <a:pt x="490" y="3365"/>
                  <a:pt x="455" y="3267"/>
                  <a:pt x="426" y="3167"/>
                </a:cubicBezTo>
                <a:cubicBezTo>
                  <a:pt x="1778" y="3014"/>
                  <a:pt x="2807" y="3177"/>
                  <a:pt x="3439" y="3345"/>
                </a:cubicBezTo>
                <a:cubicBezTo>
                  <a:pt x="3944" y="3479"/>
                  <a:pt x="4281" y="3636"/>
                  <a:pt x="4435" y="3717"/>
                </a:cubicBezTo>
                <a:cubicBezTo>
                  <a:pt x="4406" y="3764"/>
                  <a:pt x="4374" y="3811"/>
                  <a:pt x="4341" y="3857"/>
                </a:cubicBezTo>
                <a:cubicBezTo>
                  <a:pt x="4300" y="3913"/>
                  <a:pt x="4256" y="3968"/>
                  <a:pt x="4210" y="4020"/>
                </a:cubicBezTo>
                <a:close/>
                <a:moveTo>
                  <a:pt x="3636" y="4484"/>
                </a:moveTo>
                <a:cubicBezTo>
                  <a:pt x="3629" y="4480"/>
                  <a:pt x="3623" y="4477"/>
                  <a:pt x="3616" y="4474"/>
                </a:cubicBezTo>
                <a:cubicBezTo>
                  <a:pt x="3046" y="4261"/>
                  <a:pt x="2113" y="4011"/>
                  <a:pt x="900" y="4025"/>
                </a:cubicBezTo>
                <a:cubicBezTo>
                  <a:pt x="814" y="3929"/>
                  <a:pt x="736" y="3826"/>
                  <a:pt x="669" y="3717"/>
                </a:cubicBezTo>
                <a:cubicBezTo>
                  <a:pt x="2381" y="3609"/>
                  <a:pt x="3524" y="4004"/>
                  <a:pt x="4009" y="4220"/>
                </a:cubicBezTo>
                <a:cubicBezTo>
                  <a:pt x="3894" y="4321"/>
                  <a:pt x="3769" y="4409"/>
                  <a:pt x="3636" y="4484"/>
                </a:cubicBezTo>
                <a:close/>
                <a:moveTo>
                  <a:pt x="1096" y="1754"/>
                </a:moveTo>
                <a:lnTo>
                  <a:pt x="2325" y="1754"/>
                </a:lnTo>
                <a:lnTo>
                  <a:pt x="2325" y="2486"/>
                </a:lnTo>
                <a:lnTo>
                  <a:pt x="1757" y="2486"/>
                </a:lnTo>
                <a:lnTo>
                  <a:pt x="1757" y="2335"/>
                </a:lnTo>
                <a:cubicBezTo>
                  <a:pt x="1757" y="2261"/>
                  <a:pt x="1697" y="2201"/>
                  <a:pt x="1624" y="2201"/>
                </a:cubicBezTo>
                <a:cubicBezTo>
                  <a:pt x="1550" y="2201"/>
                  <a:pt x="1490" y="2261"/>
                  <a:pt x="1490" y="2335"/>
                </a:cubicBezTo>
                <a:lnTo>
                  <a:pt x="1490" y="2486"/>
                </a:lnTo>
                <a:lnTo>
                  <a:pt x="1096" y="2486"/>
                </a:lnTo>
                <a:lnTo>
                  <a:pt x="1096" y="1754"/>
                </a:lnTo>
                <a:close/>
                <a:moveTo>
                  <a:pt x="3103" y="1857"/>
                </a:moveTo>
                <a:lnTo>
                  <a:pt x="3103" y="2486"/>
                </a:lnTo>
                <a:lnTo>
                  <a:pt x="2591" y="2486"/>
                </a:lnTo>
                <a:lnTo>
                  <a:pt x="2591" y="1775"/>
                </a:lnTo>
                <a:lnTo>
                  <a:pt x="2591" y="1678"/>
                </a:lnTo>
                <a:lnTo>
                  <a:pt x="2946" y="1803"/>
                </a:lnTo>
                <a:lnTo>
                  <a:pt x="3103" y="1857"/>
                </a:lnTo>
                <a:close/>
                <a:moveTo>
                  <a:pt x="1441" y="1487"/>
                </a:moveTo>
                <a:lnTo>
                  <a:pt x="1704" y="1366"/>
                </a:lnTo>
                <a:lnTo>
                  <a:pt x="2047" y="1487"/>
                </a:lnTo>
                <a:lnTo>
                  <a:pt x="1441" y="1487"/>
                </a:lnTo>
                <a:close/>
                <a:moveTo>
                  <a:pt x="3773" y="2501"/>
                </a:moveTo>
                <a:cubicBezTo>
                  <a:pt x="3994" y="2437"/>
                  <a:pt x="4326" y="2376"/>
                  <a:pt x="4760" y="2392"/>
                </a:cubicBezTo>
                <a:cubicBezTo>
                  <a:pt x="4772" y="2549"/>
                  <a:pt x="4767" y="2706"/>
                  <a:pt x="4746" y="2859"/>
                </a:cubicBezTo>
                <a:cubicBezTo>
                  <a:pt x="4564" y="2769"/>
                  <a:pt x="4238" y="2626"/>
                  <a:pt x="3773" y="2501"/>
                </a:cubicBezTo>
                <a:close/>
                <a:moveTo>
                  <a:pt x="764" y="1248"/>
                </a:moveTo>
                <a:cubicBezTo>
                  <a:pt x="1113" y="771"/>
                  <a:pt x="1626" y="457"/>
                  <a:pt x="2210" y="366"/>
                </a:cubicBezTo>
                <a:cubicBezTo>
                  <a:pt x="2326" y="348"/>
                  <a:pt x="2442" y="339"/>
                  <a:pt x="2557" y="339"/>
                </a:cubicBezTo>
                <a:cubicBezTo>
                  <a:pt x="3022" y="339"/>
                  <a:pt x="3474" y="485"/>
                  <a:pt x="3857" y="764"/>
                </a:cubicBezTo>
                <a:cubicBezTo>
                  <a:pt x="4311" y="1095"/>
                  <a:pt x="4616" y="1576"/>
                  <a:pt x="4724" y="2124"/>
                </a:cubicBezTo>
                <a:cubicBezTo>
                  <a:pt x="4651" y="2122"/>
                  <a:pt x="4581" y="2122"/>
                  <a:pt x="4514" y="2124"/>
                </a:cubicBezTo>
                <a:lnTo>
                  <a:pt x="4514" y="1713"/>
                </a:lnTo>
                <a:cubicBezTo>
                  <a:pt x="4514" y="1639"/>
                  <a:pt x="4455" y="1579"/>
                  <a:pt x="4381" y="1579"/>
                </a:cubicBezTo>
                <a:cubicBezTo>
                  <a:pt x="4307" y="1579"/>
                  <a:pt x="4248" y="1639"/>
                  <a:pt x="4248" y="1713"/>
                </a:cubicBezTo>
                <a:lnTo>
                  <a:pt x="4248" y="2140"/>
                </a:lnTo>
                <a:cubicBezTo>
                  <a:pt x="4233" y="2142"/>
                  <a:pt x="4220" y="2143"/>
                  <a:pt x="4206" y="2145"/>
                </a:cubicBezTo>
                <a:lnTo>
                  <a:pt x="4206" y="1779"/>
                </a:lnTo>
                <a:cubicBezTo>
                  <a:pt x="4206" y="1706"/>
                  <a:pt x="4146" y="1646"/>
                  <a:pt x="4073" y="1646"/>
                </a:cubicBezTo>
                <a:cubicBezTo>
                  <a:pt x="3999" y="1646"/>
                  <a:pt x="3939" y="1706"/>
                  <a:pt x="3939" y="1779"/>
                </a:cubicBezTo>
                <a:lnTo>
                  <a:pt x="3939" y="2186"/>
                </a:lnTo>
                <a:cubicBezTo>
                  <a:pt x="3651" y="2242"/>
                  <a:pt x="3459" y="2324"/>
                  <a:pt x="3369" y="2368"/>
                </a:cubicBezTo>
                <a:lnTo>
                  <a:pt x="3369" y="1951"/>
                </a:lnTo>
                <a:lnTo>
                  <a:pt x="3370" y="1951"/>
                </a:lnTo>
                <a:cubicBezTo>
                  <a:pt x="3384" y="1956"/>
                  <a:pt x="3399" y="1959"/>
                  <a:pt x="3414" y="1959"/>
                </a:cubicBezTo>
                <a:cubicBezTo>
                  <a:pt x="3469" y="1959"/>
                  <a:pt x="3520" y="1925"/>
                  <a:pt x="3540" y="1870"/>
                </a:cubicBezTo>
                <a:cubicBezTo>
                  <a:pt x="3564" y="1800"/>
                  <a:pt x="3527" y="1724"/>
                  <a:pt x="3458" y="1700"/>
                </a:cubicBezTo>
                <a:lnTo>
                  <a:pt x="1741" y="1097"/>
                </a:lnTo>
                <a:cubicBezTo>
                  <a:pt x="1708" y="1085"/>
                  <a:pt x="1673" y="1087"/>
                  <a:pt x="1641" y="1102"/>
                </a:cubicBezTo>
                <a:lnTo>
                  <a:pt x="763" y="1504"/>
                </a:lnTo>
                <a:cubicBezTo>
                  <a:pt x="696" y="1535"/>
                  <a:pt x="667" y="1614"/>
                  <a:pt x="697" y="1681"/>
                </a:cubicBezTo>
                <a:cubicBezTo>
                  <a:pt x="721" y="1734"/>
                  <a:pt x="775" y="1763"/>
                  <a:pt x="829" y="1758"/>
                </a:cubicBezTo>
                <a:lnTo>
                  <a:pt x="829" y="2289"/>
                </a:lnTo>
                <a:cubicBezTo>
                  <a:pt x="673" y="2304"/>
                  <a:pt x="513" y="2323"/>
                  <a:pt x="348" y="2346"/>
                </a:cubicBezTo>
                <a:cubicBezTo>
                  <a:pt x="384" y="1953"/>
                  <a:pt x="526" y="1576"/>
                  <a:pt x="764" y="1248"/>
                </a:cubicBezTo>
                <a:close/>
                <a:moveTo>
                  <a:pt x="2895" y="4739"/>
                </a:moveTo>
                <a:cubicBezTo>
                  <a:pt x="2311" y="4831"/>
                  <a:pt x="1726" y="4689"/>
                  <a:pt x="1248" y="4341"/>
                </a:cubicBezTo>
                <a:cubicBezTo>
                  <a:pt x="1227" y="4326"/>
                  <a:pt x="1207" y="4310"/>
                  <a:pt x="1186" y="4294"/>
                </a:cubicBezTo>
                <a:cubicBezTo>
                  <a:pt x="2071" y="4314"/>
                  <a:pt x="2783" y="4477"/>
                  <a:pt x="3286" y="4641"/>
                </a:cubicBezTo>
                <a:cubicBezTo>
                  <a:pt x="3160" y="4685"/>
                  <a:pt x="3029" y="4718"/>
                  <a:pt x="2895" y="4739"/>
                </a:cubicBezTo>
                <a:close/>
              </a:path>
            </a:pathLst>
          </a:custGeom>
          <a:solidFill>
            <a:srgbClr val="C9111A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康熙字典體" pitchFamily="2" charset="-120"/>
              <a:ea typeface="康熙字典體" pitchFamily="2" charset="-12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70817" y="1866900"/>
            <a:ext cx="22602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/>
            <a:r>
              <a:rPr lang="zh-CN" altLang="en-US" sz="4800">
                <a:solidFill>
                  <a:prstClr val="white"/>
                </a:solidFill>
                <a:latin typeface="康熙字典體" pitchFamily="2" charset="-120"/>
                <a:ea typeface="康熙字典體" pitchFamily="2" charset="-120"/>
              </a:rPr>
              <a:t>第三章</a:t>
            </a:r>
            <a:endParaRPr lang="zh-CN" altLang="en-US" sz="4800">
              <a:solidFill>
                <a:prstClr val="white"/>
              </a:solidFill>
              <a:latin typeface="康熙字典體" pitchFamily="2" charset="-120"/>
              <a:ea typeface="康熙字典體" pitchFamily="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39306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3.1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数值变量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01395" y="243522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3.2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分类变量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913890" y="1435100"/>
            <a:ext cx="6155055" cy="1229360"/>
            <a:chOff x="932" y="2202"/>
            <a:chExt cx="9693" cy="1936"/>
          </a:xfrm>
        </p:grpSpPr>
        <p:sp>
          <p:nvSpPr>
            <p:cNvPr id="2" name="文本框 1"/>
            <p:cNvSpPr txBox="1"/>
            <p:nvPr/>
          </p:nvSpPr>
          <p:spPr>
            <a:xfrm>
              <a:off x="932" y="2844"/>
              <a:ext cx="172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数值变量</a:t>
              </a:r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3974" y="2782"/>
              <a:ext cx="172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正态检验</a:t>
              </a:r>
              <a:endParaRPr lang="zh-CN" altLang="en-US"/>
            </a:p>
          </p:txBody>
        </p:sp>
        <p:sp>
          <p:nvSpPr>
            <p:cNvPr id="10" name="右箭头 9"/>
            <p:cNvSpPr/>
            <p:nvPr/>
          </p:nvSpPr>
          <p:spPr>
            <a:xfrm>
              <a:off x="2948" y="2906"/>
              <a:ext cx="639" cy="45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576" y="2202"/>
              <a:ext cx="100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正态</a:t>
              </a:r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396" y="3558"/>
              <a:ext cx="136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非正态</a:t>
              </a:r>
              <a:endParaRPr lang="zh-CN" altLang="en-US"/>
            </a:p>
          </p:txBody>
        </p:sp>
        <p:sp>
          <p:nvSpPr>
            <p:cNvPr id="13" name="右箭头 12"/>
            <p:cNvSpPr/>
            <p:nvPr/>
          </p:nvSpPr>
          <p:spPr>
            <a:xfrm rot="19560000">
              <a:off x="5757" y="2492"/>
              <a:ext cx="639" cy="45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右箭头 21"/>
            <p:cNvSpPr/>
            <p:nvPr/>
          </p:nvSpPr>
          <p:spPr>
            <a:xfrm rot="1500000">
              <a:off x="5748" y="3265"/>
              <a:ext cx="639" cy="45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8717" y="2264"/>
              <a:ext cx="172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参数检验</a:t>
              </a:r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8537" y="3558"/>
              <a:ext cx="208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非参数检验</a:t>
              </a:r>
              <a:endParaRPr lang="zh-CN" altLang="en-US"/>
            </a:p>
          </p:txBody>
        </p:sp>
        <p:sp>
          <p:nvSpPr>
            <p:cNvPr id="25" name="右箭头 24"/>
            <p:cNvSpPr/>
            <p:nvPr/>
          </p:nvSpPr>
          <p:spPr>
            <a:xfrm>
              <a:off x="7898" y="2264"/>
              <a:ext cx="639" cy="45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右箭头 25"/>
            <p:cNvSpPr/>
            <p:nvPr/>
          </p:nvSpPr>
          <p:spPr>
            <a:xfrm>
              <a:off x="7898" y="3620"/>
              <a:ext cx="639" cy="45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29" name="直接箭头连接符 28"/>
            <p:cNvCxnSpPr>
              <a:stCxn id="11" idx="2"/>
              <a:endCxn id="12" idx="0"/>
            </p:cNvCxnSpPr>
            <p:nvPr/>
          </p:nvCxnSpPr>
          <p:spPr>
            <a:xfrm>
              <a:off x="7080" y="2782"/>
              <a:ext cx="0" cy="776"/>
            </a:xfrm>
            <a:prstGeom prst="straightConnector1">
              <a:avLst/>
            </a:prstGeom>
            <a:ln w="28575">
              <a:solidFill>
                <a:srgbClr val="FF0000"/>
              </a:solidFill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/>
        </p:nvGrpSpPr>
        <p:grpSpPr>
          <a:xfrm>
            <a:off x="1905000" y="4072255"/>
            <a:ext cx="5612130" cy="1812290"/>
            <a:chOff x="3515" y="2140"/>
            <a:chExt cx="8838" cy="2854"/>
          </a:xfrm>
        </p:grpSpPr>
        <p:sp>
          <p:nvSpPr>
            <p:cNvPr id="34" name="文本框 33"/>
            <p:cNvSpPr txBox="1"/>
            <p:nvPr/>
          </p:nvSpPr>
          <p:spPr>
            <a:xfrm>
              <a:off x="3515" y="3088"/>
              <a:ext cx="172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分类变量</a:t>
              </a:r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6576" y="2202"/>
              <a:ext cx="208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单因素分析</a:t>
              </a:r>
              <a:endParaRPr lang="zh-CN" altLang="en-US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453" y="4414"/>
              <a:ext cx="208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多因素分析</a:t>
              </a:r>
              <a:endParaRPr lang="zh-CN" altLang="en-US"/>
            </a:p>
          </p:txBody>
        </p:sp>
        <p:sp>
          <p:nvSpPr>
            <p:cNvPr id="38" name="右箭头 37"/>
            <p:cNvSpPr/>
            <p:nvPr/>
          </p:nvSpPr>
          <p:spPr>
            <a:xfrm rot="19920000">
              <a:off x="5558" y="2675"/>
              <a:ext cx="1042" cy="308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右箭头 38"/>
            <p:cNvSpPr/>
            <p:nvPr/>
          </p:nvSpPr>
          <p:spPr>
            <a:xfrm rot="1980000">
              <a:off x="5479" y="3794"/>
              <a:ext cx="1091" cy="34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0625" y="2140"/>
              <a:ext cx="172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参数检验</a:t>
              </a:r>
              <a:endParaRPr lang="zh-CN" altLang="en-US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0625" y="3203"/>
              <a:ext cx="172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分层分析</a:t>
              </a:r>
              <a:endParaRPr lang="zh-CN" altLang="en-US"/>
            </a:p>
          </p:txBody>
        </p:sp>
        <p:sp>
          <p:nvSpPr>
            <p:cNvPr id="42" name="右箭头 41"/>
            <p:cNvSpPr/>
            <p:nvPr/>
          </p:nvSpPr>
          <p:spPr>
            <a:xfrm>
              <a:off x="8979" y="2264"/>
              <a:ext cx="1647" cy="353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5" name="文本框 44"/>
          <p:cNvSpPr txBox="1"/>
          <p:nvPr/>
        </p:nvSpPr>
        <p:spPr>
          <a:xfrm>
            <a:off x="6429375" y="5260340"/>
            <a:ext cx="1884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logistic </a:t>
            </a:r>
            <a:r>
              <a:rPr lang="zh-CN" altLang="en-US"/>
              <a:t>回归分析</a:t>
            </a:r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6436995" y="5704205"/>
            <a:ext cx="14693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cox</a:t>
            </a:r>
            <a:r>
              <a:rPr lang="zh-CN" altLang="en-US"/>
              <a:t>回归分析</a:t>
            </a:r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6436995" y="61709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其他分析</a:t>
            </a:r>
            <a:endParaRPr lang="zh-CN" altLang="en-US"/>
          </a:p>
        </p:txBody>
      </p:sp>
      <p:sp>
        <p:nvSpPr>
          <p:cNvPr id="50" name="左大括号 49"/>
          <p:cNvSpPr/>
          <p:nvPr/>
        </p:nvSpPr>
        <p:spPr>
          <a:xfrm>
            <a:off x="5183505" y="4990465"/>
            <a:ext cx="1075055" cy="144526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39306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3.3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变量转换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74165" y="1167765"/>
            <a:ext cx="968248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en-US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1</a:t>
            </a:r>
            <a:r>
              <a:rPr lang="zh-CN" altLang="en-US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）非正态</a:t>
            </a:r>
            <a:r>
              <a:rPr lang="en-US" altLang="zh-CN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----</a:t>
            </a:r>
            <a:r>
              <a:rPr lang="zh-CN" altLang="en-US" sz="2400" b="1" smtClean="0"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  <a:sym typeface="+mn-ea"/>
              </a:rPr>
              <a:t>正态</a:t>
            </a:r>
            <a:endParaRPr lang="zh-CN" altLang="en-US" sz="24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indent="0">
              <a:lnSpc>
                <a:spcPct val="200000"/>
              </a:lnSpc>
              <a:buFont typeface="Wingdings" panose="05000000000000000000" charset="0"/>
              <a:buNone/>
            </a:pPr>
            <a:r>
              <a:rPr lang="zh-CN" altLang="en-US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          </a:t>
            </a:r>
            <a:r>
              <a:rPr lang="zh-CN" altLang="en-US" sz="2400" b="1" smtClean="0">
                <a:solidFill>
                  <a:schemeClr val="tx1"/>
                </a:solidFill>
                <a:latin typeface="华文楷体" panose="02010600040101010101" charset="-122"/>
                <a:ea typeface="华文楷体" panose="02010600040101010101" charset="-122"/>
                <a:cs typeface="Times New Roman Regular" panose="02020503050405090304" charset="0"/>
              </a:rPr>
              <a:t>对数、平方根、倒数变换</a:t>
            </a:r>
            <a:endParaRPr lang="zh-CN" altLang="en-US" sz="24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en-US" altLang="zh-CN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2</a:t>
            </a:r>
            <a:r>
              <a:rPr lang="zh-CN" altLang="en-US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）分类</a:t>
            </a:r>
            <a:r>
              <a:rPr lang="en-US" altLang="zh-CN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----</a:t>
            </a:r>
            <a:r>
              <a:rPr lang="zh-CN" altLang="en-US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哑变量</a:t>
            </a:r>
            <a:endParaRPr lang="zh-CN" altLang="en-US" sz="24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indent="0">
              <a:lnSpc>
                <a:spcPct val="200000"/>
              </a:lnSpc>
              <a:buFont typeface="Wingdings" panose="05000000000000000000" charset="0"/>
              <a:buNone/>
            </a:pPr>
            <a:r>
              <a:rPr lang="zh-CN" altLang="en-US" sz="2400" b="1" smtClean="0">
                <a:latin typeface="华文楷体" panose="02010600040101010101" charset="-122"/>
                <a:ea typeface="华文楷体" panose="02010600040101010101" charset="-122"/>
                <a:cs typeface="Times New Roman Regular" panose="02020503050405090304" charset="0"/>
                <a:sym typeface="+mn-ea"/>
              </a:rPr>
              <a:t>        量化赋值对于回归模型不合理</a:t>
            </a:r>
            <a:endParaRPr lang="zh-CN" altLang="en-US" sz="2400" b="1" smtClean="0">
              <a:latin typeface="华文楷体" panose="02010600040101010101" charset="-122"/>
              <a:ea typeface="华文楷体" panose="02010600040101010101" charset="-122"/>
              <a:cs typeface="Times New Roman Regular" panose="02020503050405090304" charset="0"/>
              <a:sym typeface="+mn-ea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en-US" altLang="zh-CN" sz="2400" b="1" smtClean="0"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  <a:sym typeface="+mn-ea"/>
              </a:rPr>
              <a:t>3</a:t>
            </a:r>
            <a:r>
              <a:rPr lang="zh-CN" altLang="en-US" sz="2400" b="1" smtClean="0"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  <a:sym typeface="+mn-ea"/>
              </a:rPr>
              <a:t>）连续</a:t>
            </a:r>
            <a:r>
              <a:rPr lang="en-US" altLang="zh-CN" sz="2400" b="1" smtClean="0"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  <a:sym typeface="+mn-ea"/>
              </a:rPr>
              <a:t>----</a:t>
            </a:r>
            <a:r>
              <a:rPr lang="zh-CN" altLang="en-US" sz="2400" b="1" smtClean="0"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  <a:sym typeface="+mn-ea"/>
              </a:rPr>
              <a:t>分类</a:t>
            </a:r>
            <a:endParaRPr lang="zh-CN" altLang="en-US" sz="2400" b="1" smtClean="0"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  <a:sym typeface="+mn-ea"/>
            </a:endParaRPr>
          </a:p>
          <a:p>
            <a:pPr indent="0">
              <a:lnSpc>
                <a:spcPct val="200000"/>
              </a:lnSpc>
              <a:buFont typeface="Wingdings" panose="05000000000000000000" charset="0"/>
              <a:buNone/>
            </a:pPr>
            <a:r>
              <a:rPr lang="zh-CN" altLang="en-US" sz="2400" b="1" smtClean="0"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  <a:sym typeface="+mn-ea"/>
              </a:rPr>
              <a:t>        </a:t>
            </a:r>
            <a:r>
              <a:rPr lang="zh-CN" altLang="en-US" sz="2400" b="1" smtClean="0">
                <a:latin typeface="华文楷体" panose="02010600040101010101" charset="-122"/>
                <a:ea typeface="华文楷体" panose="02010600040101010101" charset="-122"/>
                <a:cs typeface="Times New Roman Regular" panose="02020503050405090304" charset="0"/>
                <a:sym typeface="+mn-ea"/>
              </a:rPr>
              <a:t>找截点，离散化，设置为哑变量</a:t>
            </a:r>
            <a:endParaRPr lang="zh-CN" altLang="en-US" sz="2400" b="1" smtClean="0">
              <a:latin typeface="华文楷体" panose="02010600040101010101" charset="-122"/>
              <a:ea typeface="华文楷体" panose="02010600040101010101" charset="-122"/>
              <a:cs typeface="Times New Roman Regular" panose="02020503050405090304" charset="0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476" y="-806811"/>
            <a:ext cx="3696324" cy="854464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782018" y="1542248"/>
            <a:ext cx="921385" cy="22098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4800" smtClean="0">
                <a:solidFill>
                  <a:schemeClr val="bg1"/>
                </a:solidFill>
                <a:latin typeface="康熙字典體" pitchFamily="2" charset="-120"/>
                <a:ea typeface="康熙字典體" pitchFamily="2" charset="-120"/>
              </a:rPr>
              <a:t>第四章</a:t>
            </a:r>
            <a:endParaRPr lang="zh-CN" altLang="en-US" sz="4800">
              <a:solidFill>
                <a:schemeClr val="bg1"/>
              </a:solidFill>
              <a:latin typeface="康熙字典體" pitchFamily="2" charset="-120"/>
              <a:ea typeface="康熙字典體" pitchFamily="2" charset="-12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972175" y="4450080"/>
            <a:ext cx="1760220" cy="4603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2400" smtClean="0">
                <a:solidFill>
                  <a:schemeClr val="bg1"/>
                </a:solidFill>
                <a:latin typeface="康熙字典體" pitchFamily="2" charset="-120"/>
                <a:ea typeface="康熙字典體" pitchFamily="2" charset="-120"/>
              </a:rPr>
              <a:t>相关</a:t>
            </a:r>
            <a:r>
              <a:rPr lang="en-US" altLang="zh-CN" sz="2400" smtClean="0">
                <a:solidFill>
                  <a:schemeClr val="bg1"/>
                </a:solidFill>
                <a:latin typeface="康熙字典體" pitchFamily="2" charset="-120"/>
                <a:ea typeface="康熙字典體" pitchFamily="2" charset="-120"/>
              </a:rPr>
              <a:t>&amp;</a:t>
            </a:r>
            <a:r>
              <a:rPr lang="zh-CN" altLang="en-US" sz="2400" smtClean="0">
                <a:solidFill>
                  <a:schemeClr val="bg1"/>
                </a:solidFill>
                <a:latin typeface="康熙字典體" pitchFamily="2" charset="-120"/>
                <a:ea typeface="康熙字典體" pitchFamily="2" charset="-120"/>
              </a:rPr>
              <a:t>回归</a:t>
            </a:r>
            <a:endParaRPr lang="zh-CN" altLang="en-US" sz="2400" smtClean="0">
              <a:solidFill>
                <a:schemeClr val="bg1"/>
              </a:solidFill>
              <a:latin typeface="康熙字典體" pitchFamily="2" charset="-120"/>
              <a:ea typeface="康熙字典體" pitchFamily="2" charset="-120"/>
            </a:endParaRPr>
          </a:p>
        </p:txBody>
      </p:sp>
      <p:sp>
        <p:nvSpPr>
          <p:cNvPr id="5" name="farm_112762"/>
          <p:cNvSpPr>
            <a:spLocks noChangeAspect="1"/>
          </p:cNvSpPr>
          <p:nvPr/>
        </p:nvSpPr>
        <p:spPr bwMode="auto">
          <a:xfrm>
            <a:off x="6703859" y="4005732"/>
            <a:ext cx="297143" cy="292486"/>
          </a:xfrm>
          <a:custGeom>
            <a:avLst/>
            <a:gdLst>
              <a:gd name="T0" fmla="*/ 372171 w 604011"/>
              <a:gd name="T1" fmla="*/ 372171 w 604011"/>
              <a:gd name="T2" fmla="*/ 372171 w 604011"/>
              <a:gd name="T3" fmla="*/ 372171 w 604011"/>
              <a:gd name="T4" fmla="*/ 372171 w 604011"/>
              <a:gd name="T5" fmla="*/ 372171 w 604011"/>
              <a:gd name="T6" fmla="*/ 372171 w 604011"/>
              <a:gd name="T7" fmla="*/ 372171 w 604011"/>
              <a:gd name="T8" fmla="*/ 372171 w 604011"/>
              <a:gd name="T9" fmla="*/ 372171 w 604011"/>
              <a:gd name="T10" fmla="*/ 372171 w 604011"/>
              <a:gd name="T11" fmla="*/ 372171 w 604011"/>
              <a:gd name="T12" fmla="*/ 372171 w 604011"/>
              <a:gd name="T13" fmla="*/ 372171 w 604011"/>
              <a:gd name="T14" fmla="*/ 372171 w 604011"/>
              <a:gd name="T15" fmla="*/ 372171 w 604011"/>
              <a:gd name="T16" fmla="*/ 372171 w 604011"/>
              <a:gd name="T17" fmla="*/ 372171 w 604011"/>
              <a:gd name="T18" fmla="*/ 372171 w 604011"/>
              <a:gd name="T19" fmla="*/ 372171 w 604011"/>
              <a:gd name="T20" fmla="*/ 372171 w 604011"/>
              <a:gd name="T21" fmla="*/ 372171 w 604011"/>
              <a:gd name="T22" fmla="*/ 372171 w 604011"/>
              <a:gd name="T23" fmla="*/ 372171 w 604011"/>
              <a:gd name="T24" fmla="*/ 372171 w 604011"/>
              <a:gd name="T25" fmla="*/ 372171 w 604011"/>
              <a:gd name="T26" fmla="*/ 372171 w 604011"/>
              <a:gd name="T27" fmla="*/ 372171 w 604011"/>
              <a:gd name="T28" fmla="*/ 372171 w 604011"/>
              <a:gd name="T29" fmla="*/ 372171 w 604011"/>
              <a:gd name="T30" fmla="*/ 372171 w 604011"/>
              <a:gd name="T31" fmla="*/ 372171 w 604011"/>
              <a:gd name="T32" fmla="*/ 372171 w 604011"/>
              <a:gd name="T33" fmla="*/ 372171 w 604011"/>
              <a:gd name="T34" fmla="*/ 372171 w 604011"/>
              <a:gd name="T35" fmla="*/ 372171 w 604011"/>
              <a:gd name="T36" fmla="*/ 372171 w 604011"/>
              <a:gd name="T37" fmla="*/ 372171 w 604011"/>
              <a:gd name="T38" fmla="*/ 372171 w 604011"/>
              <a:gd name="T39" fmla="*/ 372171 w 604011"/>
              <a:gd name="T40" fmla="*/ 372171 w 604011"/>
              <a:gd name="T41" fmla="*/ 372171 w 604011"/>
              <a:gd name="T42" fmla="*/ 372171 w 604011"/>
              <a:gd name="T43" fmla="*/ 372171 w 604011"/>
              <a:gd name="T44" fmla="*/ 372171 w 604011"/>
              <a:gd name="T45" fmla="*/ 372171 w 604011"/>
              <a:gd name="T46" fmla="*/ 372171 w 604011"/>
              <a:gd name="T47" fmla="*/ 372171 w 604011"/>
              <a:gd name="T48" fmla="*/ 372171 w 604011"/>
              <a:gd name="T49" fmla="*/ 372171 w 604011"/>
              <a:gd name="T50" fmla="*/ 372171 w 604011"/>
              <a:gd name="T51" fmla="*/ 372171 w 604011"/>
              <a:gd name="T52" fmla="*/ 372171 w 604011"/>
              <a:gd name="T53" fmla="*/ 372171 w 604011"/>
              <a:gd name="T54" fmla="*/ 372171 w 604011"/>
              <a:gd name="T55" fmla="*/ 372171 w 604011"/>
              <a:gd name="T56" fmla="*/ 372171 w 604011"/>
              <a:gd name="T57" fmla="*/ 372171 w 604011"/>
              <a:gd name="T58" fmla="*/ 372171 w 604011"/>
              <a:gd name="T59" fmla="*/ 372171 w 604011"/>
              <a:gd name="T60" fmla="*/ 372171 w 604011"/>
              <a:gd name="T61" fmla="*/ 372171 w 604011"/>
              <a:gd name="T62" fmla="*/ 372171 w 604011"/>
              <a:gd name="T63" fmla="*/ 372171 w 604011"/>
              <a:gd name="T64" fmla="*/ 372171 w 604011"/>
              <a:gd name="T65" fmla="*/ 372171 w 604011"/>
              <a:gd name="T66" fmla="*/ 372171 w 604011"/>
              <a:gd name="T67" fmla="*/ 372171 w 604011"/>
              <a:gd name="T68" fmla="*/ 372171 w 604011"/>
              <a:gd name="T69" fmla="*/ 372171 w 604011"/>
              <a:gd name="T70" fmla="*/ 372171 w 604011"/>
              <a:gd name="T71" fmla="*/ 372171 w 604011"/>
              <a:gd name="T72" fmla="*/ 372171 w 604011"/>
              <a:gd name="T73" fmla="*/ 372171 w 604011"/>
              <a:gd name="T74" fmla="*/ 372171 w 604011"/>
              <a:gd name="T75" fmla="*/ 372171 w 604011"/>
              <a:gd name="T76" fmla="*/ 372171 w 604011"/>
              <a:gd name="T77" fmla="*/ 372171 w 604011"/>
              <a:gd name="T78" fmla="*/ 372171 w 604011"/>
              <a:gd name="T79" fmla="*/ 372171 w 604011"/>
              <a:gd name="T80" fmla="*/ 372171 w 604011"/>
              <a:gd name="T81" fmla="*/ 372171 w 604011"/>
              <a:gd name="T82" fmla="*/ 372171 w 604011"/>
              <a:gd name="T83" fmla="*/ 372171 w 604011"/>
              <a:gd name="T84" fmla="*/ 372171 w 604011"/>
              <a:gd name="T85" fmla="*/ 372171 w 604011"/>
              <a:gd name="T86" fmla="*/ 372171 w 604011"/>
              <a:gd name="T87" fmla="*/ 372171 w 604011"/>
              <a:gd name="T88" fmla="*/ 372171 w 604011"/>
              <a:gd name="T89" fmla="*/ 372171 w 604011"/>
              <a:gd name="T90" fmla="*/ 372171 w 604011"/>
              <a:gd name="T91" fmla="*/ 372171 w 604011"/>
              <a:gd name="T92" fmla="*/ 372171 w 604011"/>
              <a:gd name="T93" fmla="*/ 372171 w 604011"/>
              <a:gd name="T94" fmla="*/ 372171 w 604011"/>
              <a:gd name="T95" fmla="*/ 372171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105" h="5033">
                <a:moveTo>
                  <a:pt x="5003" y="2169"/>
                </a:moveTo>
                <a:cubicBezTo>
                  <a:pt x="4900" y="1514"/>
                  <a:pt x="4549" y="939"/>
                  <a:pt x="4014" y="549"/>
                </a:cubicBezTo>
                <a:cubicBezTo>
                  <a:pt x="3479" y="158"/>
                  <a:pt x="2823" y="0"/>
                  <a:pt x="2169" y="102"/>
                </a:cubicBezTo>
                <a:cubicBezTo>
                  <a:pt x="1514" y="205"/>
                  <a:pt x="939" y="556"/>
                  <a:pt x="549" y="1091"/>
                </a:cubicBezTo>
                <a:cubicBezTo>
                  <a:pt x="158" y="1627"/>
                  <a:pt x="0" y="2282"/>
                  <a:pt x="102" y="2936"/>
                </a:cubicBezTo>
                <a:cubicBezTo>
                  <a:pt x="205" y="3591"/>
                  <a:pt x="556" y="4166"/>
                  <a:pt x="1091" y="4556"/>
                </a:cubicBezTo>
                <a:cubicBezTo>
                  <a:pt x="1520" y="4869"/>
                  <a:pt x="2026" y="5033"/>
                  <a:pt x="2547" y="5033"/>
                </a:cubicBezTo>
                <a:cubicBezTo>
                  <a:pt x="2676" y="5033"/>
                  <a:pt x="2806" y="5023"/>
                  <a:pt x="2936" y="5003"/>
                </a:cubicBezTo>
                <a:cubicBezTo>
                  <a:pt x="3591" y="4900"/>
                  <a:pt x="4166" y="4549"/>
                  <a:pt x="4556" y="4014"/>
                </a:cubicBezTo>
                <a:cubicBezTo>
                  <a:pt x="4947" y="3479"/>
                  <a:pt x="5105" y="2823"/>
                  <a:pt x="5003" y="2169"/>
                </a:cubicBezTo>
                <a:close/>
                <a:moveTo>
                  <a:pt x="4562" y="3482"/>
                </a:moveTo>
                <a:cubicBezTo>
                  <a:pt x="4396" y="3395"/>
                  <a:pt x="4047" y="3232"/>
                  <a:pt x="3521" y="3091"/>
                </a:cubicBezTo>
                <a:cubicBezTo>
                  <a:pt x="2860" y="2914"/>
                  <a:pt x="1782" y="2741"/>
                  <a:pt x="368" y="2905"/>
                </a:cubicBezTo>
                <a:cubicBezTo>
                  <a:pt x="367" y="2902"/>
                  <a:pt x="366" y="2898"/>
                  <a:pt x="366" y="2895"/>
                </a:cubicBezTo>
                <a:cubicBezTo>
                  <a:pt x="351" y="2802"/>
                  <a:pt x="343" y="2709"/>
                  <a:pt x="340" y="2616"/>
                </a:cubicBezTo>
                <a:cubicBezTo>
                  <a:pt x="508" y="2592"/>
                  <a:pt x="671" y="2573"/>
                  <a:pt x="829" y="2557"/>
                </a:cubicBezTo>
                <a:lnTo>
                  <a:pt x="829" y="2619"/>
                </a:lnTo>
                <a:cubicBezTo>
                  <a:pt x="829" y="2693"/>
                  <a:pt x="889" y="2753"/>
                  <a:pt x="963" y="2753"/>
                </a:cubicBezTo>
                <a:lnTo>
                  <a:pt x="3236" y="2753"/>
                </a:lnTo>
                <a:cubicBezTo>
                  <a:pt x="3289" y="2753"/>
                  <a:pt x="3336" y="2721"/>
                  <a:pt x="3357" y="2675"/>
                </a:cubicBezTo>
                <a:cubicBezTo>
                  <a:pt x="3445" y="2694"/>
                  <a:pt x="3527" y="2713"/>
                  <a:pt x="3604" y="2732"/>
                </a:cubicBezTo>
                <a:cubicBezTo>
                  <a:pt x="4168" y="2874"/>
                  <a:pt x="4536" y="3049"/>
                  <a:pt x="4690" y="3131"/>
                </a:cubicBezTo>
                <a:cubicBezTo>
                  <a:pt x="4658" y="3251"/>
                  <a:pt x="4615" y="3368"/>
                  <a:pt x="4562" y="3482"/>
                </a:cubicBezTo>
                <a:close/>
                <a:moveTo>
                  <a:pt x="4210" y="4020"/>
                </a:moveTo>
                <a:cubicBezTo>
                  <a:pt x="3983" y="3911"/>
                  <a:pt x="3583" y="3747"/>
                  <a:pt x="3019" y="3620"/>
                </a:cubicBezTo>
                <a:cubicBezTo>
                  <a:pt x="2250" y="3446"/>
                  <a:pt x="1414" y="3392"/>
                  <a:pt x="532" y="3459"/>
                </a:cubicBezTo>
                <a:cubicBezTo>
                  <a:pt x="490" y="3365"/>
                  <a:pt x="455" y="3267"/>
                  <a:pt x="426" y="3167"/>
                </a:cubicBezTo>
                <a:cubicBezTo>
                  <a:pt x="1778" y="3014"/>
                  <a:pt x="2807" y="3177"/>
                  <a:pt x="3439" y="3345"/>
                </a:cubicBezTo>
                <a:cubicBezTo>
                  <a:pt x="3944" y="3479"/>
                  <a:pt x="4281" y="3636"/>
                  <a:pt x="4435" y="3717"/>
                </a:cubicBezTo>
                <a:cubicBezTo>
                  <a:pt x="4406" y="3764"/>
                  <a:pt x="4374" y="3811"/>
                  <a:pt x="4341" y="3857"/>
                </a:cubicBezTo>
                <a:cubicBezTo>
                  <a:pt x="4300" y="3913"/>
                  <a:pt x="4256" y="3968"/>
                  <a:pt x="4210" y="4020"/>
                </a:cubicBezTo>
                <a:close/>
                <a:moveTo>
                  <a:pt x="3636" y="4484"/>
                </a:moveTo>
                <a:cubicBezTo>
                  <a:pt x="3629" y="4480"/>
                  <a:pt x="3623" y="4477"/>
                  <a:pt x="3616" y="4474"/>
                </a:cubicBezTo>
                <a:cubicBezTo>
                  <a:pt x="3046" y="4261"/>
                  <a:pt x="2113" y="4011"/>
                  <a:pt x="900" y="4025"/>
                </a:cubicBezTo>
                <a:cubicBezTo>
                  <a:pt x="814" y="3929"/>
                  <a:pt x="736" y="3826"/>
                  <a:pt x="669" y="3717"/>
                </a:cubicBezTo>
                <a:cubicBezTo>
                  <a:pt x="2381" y="3609"/>
                  <a:pt x="3524" y="4004"/>
                  <a:pt x="4009" y="4220"/>
                </a:cubicBezTo>
                <a:cubicBezTo>
                  <a:pt x="3894" y="4321"/>
                  <a:pt x="3769" y="4409"/>
                  <a:pt x="3636" y="4484"/>
                </a:cubicBezTo>
                <a:close/>
                <a:moveTo>
                  <a:pt x="1096" y="1754"/>
                </a:moveTo>
                <a:lnTo>
                  <a:pt x="2325" y="1754"/>
                </a:lnTo>
                <a:lnTo>
                  <a:pt x="2325" y="2486"/>
                </a:lnTo>
                <a:lnTo>
                  <a:pt x="1757" y="2486"/>
                </a:lnTo>
                <a:lnTo>
                  <a:pt x="1757" y="2335"/>
                </a:lnTo>
                <a:cubicBezTo>
                  <a:pt x="1757" y="2261"/>
                  <a:pt x="1697" y="2201"/>
                  <a:pt x="1624" y="2201"/>
                </a:cubicBezTo>
                <a:cubicBezTo>
                  <a:pt x="1550" y="2201"/>
                  <a:pt x="1490" y="2261"/>
                  <a:pt x="1490" y="2335"/>
                </a:cubicBezTo>
                <a:lnTo>
                  <a:pt x="1490" y="2486"/>
                </a:lnTo>
                <a:lnTo>
                  <a:pt x="1096" y="2486"/>
                </a:lnTo>
                <a:lnTo>
                  <a:pt x="1096" y="1754"/>
                </a:lnTo>
                <a:close/>
                <a:moveTo>
                  <a:pt x="3103" y="1857"/>
                </a:moveTo>
                <a:lnTo>
                  <a:pt x="3103" y="2486"/>
                </a:lnTo>
                <a:lnTo>
                  <a:pt x="2591" y="2486"/>
                </a:lnTo>
                <a:lnTo>
                  <a:pt x="2591" y="1775"/>
                </a:lnTo>
                <a:lnTo>
                  <a:pt x="2591" y="1678"/>
                </a:lnTo>
                <a:lnTo>
                  <a:pt x="2946" y="1803"/>
                </a:lnTo>
                <a:lnTo>
                  <a:pt x="3103" y="1857"/>
                </a:lnTo>
                <a:close/>
                <a:moveTo>
                  <a:pt x="1441" y="1487"/>
                </a:moveTo>
                <a:lnTo>
                  <a:pt x="1704" y="1366"/>
                </a:lnTo>
                <a:lnTo>
                  <a:pt x="2047" y="1487"/>
                </a:lnTo>
                <a:lnTo>
                  <a:pt x="1441" y="1487"/>
                </a:lnTo>
                <a:close/>
                <a:moveTo>
                  <a:pt x="3773" y="2501"/>
                </a:moveTo>
                <a:cubicBezTo>
                  <a:pt x="3994" y="2437"/>
                  <a:pt x="4326" y="2376"/>
                  <a:pt x="4760" y="2392"/>
                </a:cubicBezTo>
                <a:cubicBezTo>
                  <a:pt x="4772" y="2549"/>
                  <a:pt x="4767" y="2706"/>
                  <a:pt x="4746" y="2859"/>
                </a:cubicBezTo>
                <a:cubicBezTo>
                  <a:pt x="4564" y="2769"/>
                  <a:pt x="4238" y="2626"/>
                  <a:pt x="3773" y="2501"/>
                </a:cubicBezTo>
                <a:close/>
                <a:moveTo>
                  <a:pt x="764" y="1248"/>
                </a:moveTo>
                <a:cubicBezTo>
                  <a:pt x="1113" y="771"/>
                  <a:pt x="1626" y="457"/>
                  <a:pt x="2210" y="366"/>
                </a:cubicBezTo>
                <a:cubicBezTo>
                  <a:pt x="2326" y="348"/>
                  <a:pt x="2442" y="339"/>
                  <a:pt x="2557" y="339"/>
                </a:cubicBezTo>
                <a:cubicBezTo>
                  <a:pt x="3022" y="339"/>
                  <a:pt x="3474" y="485"/>
                  <a:pt x="3857" y="764"/>
                </a:cubicBezTo>
                <a:cubicBezTo>
                  <a:pt x="4311" y="1095"/>
                  <a:pt x="4616" y="1576"/>
                  <a:pt x="4724" y="2124"/>
                </a:cubicBezTo>
                <a:cubicBezTo>
                  <a:pt x="4651" y="2122"/>
                  <a:pt x="4581" y="2122"/>
                  <a:pt x="4514" y="2124"/>
                </a:cubicBezTo>
                <a:lnTo>
                  <a:pt x="4514" y="1713"/>
                </a:lnTo>
                <a:cubicBezTo>
                  <a:pt x="4514" y="1639"/>
                  <a:pt x="4455" y="1579"/>
                  <a:pt x="4381" y="1579"/>
                </a:cubicBezTo>
                <a:cubicBezTo>
                  <a:pt x="4307" y="1579"/>
                  <a:pt x="4248" y="1639"/>
                  <a:pt x="4248" y="1713"/>
                </a:cubicBezTo>
                <a:lnTo>
                  <a:pt x="4248" y="2140"/>
                </a:lnTo>
                <a:cubicBezTo>
                  <a:pt x="4233" y="2142"/>
                  <a:pt x="4220" y="2143"/>
                  <a:pt x="4206" y="2145"/>
                </a:cubicBezTo>
                <a:lnTo>
                  <a:pt x="4206" y="1779"/>
                </a:lnTo>
                <a:cubicBezTo>
                  <a:pt x="4206" y="1706"/>
                  <a:pt x="4146" y="1646"/>
                  <a:pt x="4073" y="1646"/>
                </a:cubicBezTo>
                <a:cubicBezTo>
                  <a:pt x="3999" y="1646"/>
                  <a:pt x="3939" y="1706"/>
                  <a:pt x="3939" y="1779"/>
                </a:cubicBezTo>
                <a:lnTo>
                  <a:pt x="3939" y="2186"/>
                </a:lnTo>
                <a:cubicBezTo>
                  <a:pt x="3651" y="2242"/>
                  <a:pt x="3459" y="2324"/>
                  <a:pt x="3369" y="2368"/>
                </a:cubicBezTo>
                <a:lnTo>
                  <a:pt x="3369" y="1951"/>
                </a:lnTo>
                <a:lnTo>
                  <a:pt x="3370" y="1951"/>
                </a:lnTo>
                <a:cubicBezTo>
                  <a:pt x="3384" y="1956"/>
                  <a:pt x="3399" y="1959"/>
                  <a:pt x="3414" y="1959"/>
                </a:cubicBezTo>
                <a:cubicBezTo>
                  <a:pt x="3469" y="1959"/>
                  <a:pt x="3520" y="1925"/>
                  <a:pt x="3540" y="1870"/>
                </a:cubicBezTo>
                <a:cubicBezTo>
                  <a:pt x="3564" y="1800"/>
                  <a:pt x="3527" y="1724"/>
                  <a:pt x="3458" y="1700"/>
                </a:cubicBezTo>
                <a:lnTo>
                  <a:pt x="1741" y="1097"/>
                </a:lnTo>
                <a:cubicBezTo>
                  <a:pt x="1708" y="1085"/>
                  <a:pt x="1673" y="1087"/>
                  <a:pt x="1641" y="1102"/>
                </a:cubicBezTo>
                <a:lnTo>
                  <a:pt x="763" y="1504"/>
                </a:lnTo>
                <a:cubicBezTo>
                  <a:pt x="696" y="1535"/>
                  <a:pt x="667" y="1614"/>
                  <a:pt x="697" y="1681"/>
                </a:cubicBezTo>
                <a:cubicBezTo>
                  <a:pt x="721" y="1734"/>
                  <a:pt x="775" y="1763"/>
                  <a:pt x="829" y="1758"/>
                </a:cubicBezTo>
                <a:lnTo>
                  <a:pt x="829" y="2289"/>
                </a:lnTo>
                <a:cubicBezTo>
                  <a:pt x="673" y="2304"/>
                  <a:pt x="513" y="2323"/>
                  <a:pt x="348" y="2346"/>
                </a:cubicBezTo>
                <a:cubicBezTo>
                  <a:pt x="384" y="1953"/>
                  <a:pt x="526" y="1576"/>
                  <a:pt x="764" y="1248"/>
                </a:cubicBezTo>
                <a:close/>
                <a:moveTo>
                  <a:pt x="2895" y="4739"/>
                </a:moveTo>
                <a:cubicBezTo>
                  <a:pt x="2311" y="4831"/>
                  <a:pt x="1726" y="4689"/>
                  <a:pt x="1248" y="4341"/>
                </a:cubicBezTo>
                <a:cubicBezTo>
                  <a:pt x="1227" y="4326"/>
                  <a:pt x="1207" y="4310"/>
                  <a:pt x="1186" y="4294"/>
                </a:cubicBezTo>
                <a:cubicBezTo>
                  <a:pt x="2071" y="4314"/>
                  <a:pt x="2783" y="4477"/>
                  <a:pt x="3286" y="4641"/>
                </a:cubicBezTo>
                <a:cubicBezTo>
                  <a:pt x="3160" y="4685"/>
                  <a:pt x="3029" y="4718"/>
                  <a:pt x="2895" y="4739"/>
                </a:cubicBezTo>
                <a:close/>
              </a:path>
            </a:pathLst>
          </a:custGeom>
          <a:solidFill>
            <a:srgbClr val="C9111A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康熙字典體" pitchFamily="2" charset="-120"/>
              <a:ea typeface="康熙字典體" pitchFamily="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39306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4.1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线性相关</a:t>
            </a: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&amp;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线性回归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2"/>
            </p:custDataLst>
          </p:nvPr>
        </p:nvGraphicFramePr>
        <p:xfrm>
          <a:off x="1364615" y="1315085"/>
          <a:ext cx="9319260" cy="4819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1675"/>
                <a:gridCol w="2329815"/>
                <a:gridCol w="2205990"/>
                <a:gridCol w="2811780"/>
              </a:tblGrid>
              <a:tr h="1050290">
                <a:tc rowSpan="2"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2400" b="1"/>
                        <a:t> </a:t>
                      </a:r>
                      <a:endParaRPr lang="en-US" altLang="zh-CN" sz="2400" b="1"/>
                    </a:p>
                  </a:txBody>
                  <a:tcPr/>
                </a:tc>
                <a:tc gridSpan="3"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b="1"/>
                        <a:t>区别</a:t>
                      </a:r>
                      <a:endParaRPr lang="zh-CN" altLang="en-US" sz="2400" b="1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</a:tr>
              <a:tr h="709295">
                <a:tc vMerge="1"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b="1"/>
                        <a:t>变量地位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b="1">
                          <a:sym typeface="+mn-ea"/>
                        </a:rPr>
                        <a:t>变量性质</a:t>
                      </a:r>
                      <a:endParaRPr lang="zh-CN" altLang="en-US" sz="24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b="1">
                          <a:sym typeface="+mn-ea"/>
                        </a:rPr>
                        <a:t>作用</a:t>
                      </a:r>
                      <a:endParaRPr lang="zh-CN" altLang="en-US" sz="2400" b="1">
                        <a:sym typeface="+mn-ea"/>
                      </a:endParaRPr>
                    </a:p>
                  </a:txBody>
                  <a:tcPr/>
                </a:tc>
              </a:tr>
              <a:tr h="152971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b="1"/>
                        <a:t>线性相关</a:t>
                      </a:r>
                      <a:endParaRPr lang="zh-CN" altLang="en-US" sz="2400" b="1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zh-CN"/>
                        <a:t>x,y</a:t>
                      </a:r>
                      <a:r>
                        <a:rPr lang="zh-CN" altLang="en-US"/>
                        <a:t>平等</a:t>
                      </a:r>
                      <a:endParaRPr lang="zh-CN" altLang="en-US"/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/>
                        <a:t>彼此相关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zh-CN"/>
                        <a:t>x,y</a:t>
                      </a:r>
                      <a:r>
                        <a:rPr lang="zh-CN" altLang="en-US"/>
                        <a:t>随机</a:t>
                      </a:r>
                      <a:endParaRPr lang="zh-CN" altLang="en-US"/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zh-CN"/>
                        <a:t>x,y</a:t>
                      </a:r>
                      <a:r>
                        <a:rPr lang="zh-CN" altLang="en-US"/>
                        <a:t>均为正态分布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描述</a:t>
                      </a:r>
                      <a:r>
                        <a:rPr lang="en-US" altLang="zh-CN" sz="1800">
                          <a:sym typeface="+mn-ea"/>
                        </a:rPr>
                        <a:t>x,y</a:t>
                      </a:r>
                      <a:r>
                        <a:rPr lang="zh-CN" altLang="en-US" sz="1800">
                          <a:sym typeface="+mn-ea"/>
                        </a:rPr>
                        <a:t>的线性关系程度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（相关系数</a:t>
                      </a:r>
                      <a:r>
                        <a:rPr lang="en-US" altLang="zh-CN" sz="1800">
                          <a:sym typeface="+mn-ea"/>
                        </a:rPr>
                        <a:t>--</a:t>
                      </a:r>
                      <a:r>
                        <a:rPr lang="zh-CN" altLang="en-US" sz="1800">
                          <a:sym typeface="+mn-ea"/>
                        </a:rPr>
                        <a:t>无单位）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  <a:tr h="1529715"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b="1">
                          <a:sym typeface="+mn-ea"/>
                        </a:rPr>
                        <a:t>线性回归</a:t>
                      </a:r>
                      <a:endParaRPr lang="zh-CN" altLang="en-US" sz="2400" b="1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y</a:t>
                      </a:r>
                      <a:r>
                        <a:rPr lang="zh-CN" altLang="en-US" sz="1800">
                          <a:sym typeface="+mn-ea"/>
                        </a:rPr>
                        <a:t>因</a:t>
                      </a:r>
                      <a:r>
                        <a:rPr lang="en-US" altLang="zh-CN" sz="1800">
                          <a:sym typeface="+mn-ea"/>
                        </a:rPr>
                        <a:t>x</a:t>
                      </a:r>
                      <a:r>
                        <a:rPr lang="zh-CN" altLang="en-US" sz="1800">
                          <a:sym typeface="+mn-ea"/>
                        </a:rPr>
                        <a:t>变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x</a:t>
                      </a:r>
                      <a:r>
                        <a:rPr lang="zh-CN" altLang="en-US" sz="1800">
                          <a:sym typeface="+mn-ea"/>
                        </a:rPr>
                        <a:t>预测</a:t>
                      </a:r>
                      <a:r>
                        <a:rPr lang="en-US" altLang="zh-CN" sz="1800">
                          <a:sym typeface="+mn-ea"/>
                        </a:rPr>
                        <a:t>y</a:t>
                      </a:r>
                      <a:r>
                        <a:rPr lang="zh-CN" altLang="en-US" sz="1800">
                          <a:sym typeface="+mn-ea"/>
                        </a:rPr>
                        <a:t>的变化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y</a:t>
                      </a:r>
                      <a:r>
                        <a:rPr lang="zh-CN" altLang="en-US" sz="1800">
                          <a:sym typeface="+mn-ea"/>
                        </a:rPr>
                        <a:t>随机，</a:t>
                      </a:r>
                      <a:r>
                        <a:rPr lang="en-US" altLang="zh-CN" sz="1800">
                          <a:sym typeface="+mn-ea"/>
                        </a:rPr>
                        <a:t>x</a:t>
                      </a:r>
                      <a:r>
                        <a:rPr lang="zh-CN" altLang="en-US" sz="1800">
                          <a:sym typeface="+mn-ea"/>
                        </a:rPr>
                        <a:t>任意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分布不限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揭示</a:t>
                      </a:r>
                      <a:r>
                        <a:rPr lang="en-US" altLang="zh-CN" sz="1800">
                          <a:sym typeface="+mn-ea"/>
                        </a:rPr>
                        <a:t>x</a:t>
                      </a:r>
                      <a:r>
                        <a:rPr lang="zh-CN" altLang="en-US" sz="1800">
                          <a:sym typeface="+mn-ea"/>
                        </a:rPr>
                        <a:t>对</a:t>
                      </a:r>
                      <a:r>
                        <a:rPr lang="en-US" altLang="zh-CN" sz="1800">
                          <a:sym typeface="+mn-ea"/>
                        </a:rPr>
                        <a:t>y</a:t>
                      </a:r>
                      <a:r>
                        <a:rPr lang="zh-CN" altLang="en-US" sz="1800">
                          <a:sym typeface="+mn-ea"/>
                        </a:rPr>
                        <a:t>的影响大小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（回归系数</a:t>
                      </a:r>
                      <a:r>
                        <a:rPr lang="en-US" altLang="zh-CN" sz="1800">
                          <a:sym typeface="+mn-ea"/>
                        </a:rPr>
                        <a:t>--</a:t>
                      </a:r>
                      <a:r>
                        <a:rPr lang="zh-CN" altLang="en-US" sz="1800">
                          <a:sym typeface="+mn-ea"/>
                        </a:rPr>
                        <a:t>有单位）</a:t>
                      </a:r>
                      <a:endParaRPr lang="zh-CN" altLang="en-US" sz="1800">
                        <a:sym typeface="+mn-ea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回归方程进行预测和控制</a:t>
                      </a:r>
                      <a:endParaRPr lang="zh-CN" altLang="en-US" sz="1800"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39306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4.2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多元线性回归方程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304540" y="4956175"/>
            <a:ext cx="968248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sz="2000" b="1" smtClean="0">
                <a:solidFill>
                  <a:srgbClr val="00B0F0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整个方程的显著型检验</a:t>
            </a:r>
            <a:r>
              <a:rPr lang="en-US" altLang="zh-CN" sz="2000" b="1" smtClean="0">
                <a:solidFill>
                  <a:srgbClr val="00B0F0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-----</a:t>
            </a:r>
            <a:r>
              <a:rPr lang="zh-CN" altLang="en-US" sz="2000" b="1" smtClean="0">
                <a:solidFill>
                  <a:srgbClr val="00B0F0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方差分析</a:t>
            </a:r>
            <a:endParaRPr lang="zh-CN" altLang="en-US" sz="2000" b="1" smtClean="0">
              <a:solidFill>
                <a:srgbClr val="00B0F0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04540" y="5718175"/>
            <a:ext cx="968248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zh-CN" altLang="en-US" sz="2000" b="1" smtClean="0">
                <a:solidFill>
                  <a:srgbClr val="00B0F0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各偏回系数的显著型检验</a:t>
            </a:r>
            <a:r>
              <a:rPr lang="en-US" altLang="zh-CN" sz="2000" b="1" smtClean="0">
                <a:solidFill>
                  <a:srgbClr val="00B0F0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-----F</a:t>
            </a:r>
            <a:r>
              <a:rPr lang="zh-CN" altLang="en-US" sz="2000" b="1" smtClean="0">
                <a:solidFill>
                  <a:srgbClr val="00B0F0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检验</a:t>
            </a:r>
            <a:r>
              <a:rPr lang="en-US" altLang="zh-CN" sz="2000" b="1" smtClean="0">
                <a:solidFill>
                  <a:srgbClr val="00B0F0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/t</a:t>
            </a:r>
            <a:r>
              <a:rPr lang="zh-CN" altLang="en-US" sz="2000" b="1" smtClean="0">
                <a:solidFill>
                  <a:srgbClr val="00B0F0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检验</a:t>
            </a:r>
            <a:endParaRPr lang="zh-CN" altLang="en-US" sz="2000" b="1" smtClean="0">
              <a:solidFill>
                <a:srgbClr val="00B0F0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60880" y="3300730"/>
            <a:ext cx="968248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en-US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1</a:t>
            </a:r>
            <a:r>
              <a:rPr lang="zh-CN" altLang="en-US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）计算截距和各偏回系数</a:t>
            </a:r>
            <a:endParaRPr lang="zh-CN" altLang="en-US" sz="24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charset="0"/>
              <a:buChar char=""/>
            </a:pPr>
            <a:r>
              <a:rPr lang="en-US" altLang="zh-CN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2</a:t>
            </a:r>
            <a:r>
              <a:rPr lang="zh-CN" altLang="en-US" sz="24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）多元回归方程的显著性检验：</a:t>
            </a:r>
            <a:endParaRPr lang="zh-CN" altLang="en-US" sz="24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1615" y="1371600"/>
            <a:ext cx="8373745" cy="91884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960880" y="2425700"/>
            <a:ext cx="968248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 b="1" smtClean="0">
                <a:solidFill>
                  <a:srgbClr val="C00000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独立、线性、正态分布、方差齐</a:t>
            </a:r>
            <a:endParaRPr lang="zh-CN" altLang="en-US" sz="2000" b="1" smtClean="0">
              <a:solidFill>
                <a:srgbClr val="C00000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39306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4.3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不同结局用不同回归模型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" y="1504315"/>
            <a:ext cx="11792585" cy="4962525"/>
          </a:xfrm>
          <a:prstGeom prst="rect">
            <a:avLst/>
          </a:prstGeom>
        </p:spPr>
      </p:pic>
      <p:cxnSp>
        <p:nvCxnSpPr>
          <p:cNvPr id="14" name="直接连接符 13"/>
          <p:cNvCxnSpPr/>
          <p:nvPr/>
        </p:nvCxnSpPr>
        <p:spPr>
          <a:xfrm>
            <a:off x="3738245" y="5553710"/>
            <a:ext cx="730885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 flipV="1">
            <a:off x="1864995" y="6040755"/>
            <a:ext cx="1577975" cy="2286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4873625" y="5553710"/>
            <a:ext cx="730885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五角星 16"/>
          <p:cNvSpPr/>
          <p:nvPr/>
        </p:nvSpPr>
        <p:spPr>
          <a:xfrm>
            <a:off x="1894840" y="2336165"/>
            <a:ext cx="521970" cy="46990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五角星 17"/>
          <p:cNvSpPr/>
          <p:nvPr/>
        </p:nvSpPr>
        <p:spPr>
          <a:xfrm>
            <a:off x="4978400" y="2336165"/>
            <a:ext cx="521970" cy="46990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54927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4.4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预测因子筛选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850" y="834390"/>
            <a:ext cx="9281160" cy="5816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 flipH="1">
            <a:off x="3735070" y="544195"/>
            <a:ext cx="10160" cy="5769610"/>
          </a:xfrm>
          <a:prstGeom prst="line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arm_112762"/>
          <p:cNvSpPr>
            <a:spLocks noChangeAspect="1"/>
          </p:cNvSpPr>
          <p:nvPr/>
        </p:nvSpPr>
        <p:spPr bwMode="auto">
          <a:xfrm>
            <a:off x="1789840" y="3369189"/>
            <a:ext cx="902585" cy="888445"/>
          </a:xfrm>
          <a:custGeom>
            <a:avLst/>
            <a:gdLst>
              <a:gd name="T0" fmla="*/ 372171 w 604011"/>
              <a:gd name="T1" fmla="*/ 372171 w 604011"/>
              <a:gd name="T2" fmla="*/ 372171 w 604011"/>
              <a:gd name="T3" fmla="*/ 372171 w 604011"/>
              <a:gd name="T4" fmla="*/ 372171 w 604011"/>
              <a:gd name="T5" fmla="*/ 372171 w 604011"/>
              <a:gd name="T6" fmla="*/ 372171 w 604011"/>
              <a:gd name="T7" fmla="*/ 372171 w 604011"/>
              <a:gd name="T8" fmla="*/ 372171 w 604011"/>
              <a:gd name="T9" fmla="*/ 372171 w 604011"/>
              <a:gd name="T10" fmla="*/ 372171 w 604011"/>
              <a:gd name="T11" fmla="*/ 372171 w 604011"/>
              <a:gd name="T12" fmla="*/ 372171 w 604011"/>
              <a:gd name="T13" fmla="*/ 372171 w 604011"/>
              <a:gd name="T14" fmla="*/ 372171 w 604011"/>
              <a:gd name="T15" fmla="*/ 372171 w 604011"/>
              <a:gd name="T16" fmla="*/ 372171 w 604011"/>
              <a:gd name="T17" fmla="*/ 372171 w 604011"/>
              <a:gd name="T18" fmla="*/ 372171 w 604011"/>
              <a:gd name="T19" fmla="*/ 372171 w 604011"/>
              <a:gd name="T20" fmla="*/ 372171 w 604011"/>
              <a:gd name="T21" fmla="*/ 372171 w 604011"/>
              <a:gd name="T22" fmla="*/ 372171 w 604011"/>
              <a:gd name="T23" fmla="*/ 372171 w 604011"/>
              <a:gd name="T24" fmla="*/ 372171 w 604011"/>
              <a:gd name="T25" fmla="*/ 372171 w 604011"/>
              <a:gd name="T26" fmla="*/ 372171 w 604011"/>
              <a:gd name="T27" fmla="*/ 372171 w 604011"/>
              <a:gd name="T28" fmla="*/ 372171 w 604011"/>
              <a:gd name="T29" fmla="*/ 372171 w 604011"/>
              <a:gd name="T30" fmla="*/ 372171 w 604011"/>
              <a:gd name="T31" fmla="*/ 372171 w 604011"/>
              <a:gd name="T32" fmla="*/ 372171 w 604011"/>
              <a:gd name="T33" fmla="*/ 372171 w 604011"/>
              <a:gd name="T34" fmla="*/ 372171 w 604011"/>
              <a:gd name="T35" fmla="*/ 372171 w 604011"/>
              <a:gd name="T36" fmla="*/ 372171 w 604011"/>
              <a:gd name="T37" fmla="*/ 372171 w 604011"/>
              <a:gd name="T38" fmla="*/ 372171 w 604011"/>
              <a:gd name="T39" fmla="*/ 372171 w 604011"/>
              <a:gd name="T40" fmla="*/ 372171 w 604011"/>
              <a:gd name="T41" fmla="*/ 372171 w 604011"/>
              <a:gd name="T42" fmla="*/ 372171 w 604011"/>
              <a:gd name="T43" fmla="*/ 372171 w 604011"/>
              <a:gd name="T44" fmla="*/ 372171 w 604011"/>
              <a:gd name="T45" fmla="*/ 372171 w 604011"/>
              <a:gd name="T46" fmla="*/ 372171 w 604011"/>
              <a:gd name="T47" fmla="*/ 372171 w 604011"/>
              <a:gd name="T48" fmla="*/ 372171 w 604011"/>
              <a:gd name="T49" fmla="*/ 372171 w 604011"/>
              <a:gd name="T50" fmla="*/ 372171 w 604011"/>
              <a:gd name="T51" fmla="*/ 372171 w 604011"/>
              <a:gd name="T52" fmla="*/ 372171 w 604011"/>
              <a:gd name="T53" fmla="*/ 372171 w 604011"/>
              <a:gd name="T54" fmla="*/ 372171 w 604011"/>
              <a:gd name="T55" fmla="*/ 372171 w 604011"/>
              <a:gd name="T56" fmla="*/ 372171 w 604011"/>
              <a:gd name="T57" fmla="*/ 372171 w 604011"/>
              <a:gd name="T58" fmla="*/ 372171 w 604011"/>
              <a:gd name="T59" fmla="*/ 372171 w 604011"/>
              <a:gd name="T60" fmla="*/ 372171 w 604011"/>
              <a:gd name="T61" fmla="*/ 372171 w 604011"/>
              <a:gd name="T62" fmla="*/ 372171 w 604011"/>
              <a:gd name="T63" fmla="*/ 372171 w 604011"/>
              <a:gd name="T64" fmla="*/ 372171 w 604011"/>
              <a:gd name="T65" fmla="*/ 372171 w 604011"/>
              <a:gd name="T66" fmla="*/ 372171 w 604011"/>
              <a:gd name="T67" fmla="*/ 372171 w 604011"/>
              <a:gd name="T68" fmla="*/ 372171 w 604011"/>
              <a:gd name="T69" fmla="*/ 372171 w 604011"/>
              <a:gd name="T70" fmla="*/ 372171 w 604011"/>
              <a:gd name="T71" fmla="*/ 372171 w 604011"/>
              <a:gd name="T72" fmla="*/ 372171 w 604011"/>
              <a:gd name="T73" fmla="*/ 372171 w 604011"/>
              <a:gd name="T74" fmla="*/ 372171 w 604011"/>
              <a:gd name="T75" fmla="*/ 372171 w 604011"/>
              <a:gd name="T76" fmla="*/ 372171 w 604011"/>
              <a:gd name="T77" fmla="*/ 372171 w 604011"/>
              <a:gd name="T78" fmla="*/ 372171 w 604011"/>
              <a:gd name="T79" fmla="*/ 372171 w 604011"/>
              <a:gd name="T80" fmla="*/ 372171 w 604011"/>
              <a:gd name="T81" fmla="*/ 372171 w 604011"/>
              <a:gd name="T82" fmla="*/ 372171 w 604011"/>
              <a:gd name="T83" fmla="*/ 372171 w 604011"/>
              <a:gd name="T84" fmla="*/ 372171 w 604011"/>
              <a:gd name="T85" fmla="*/ 372171 w 604011"/>
              <a:gd name="T86" fmla="*/ 372171 w 604011"/>
              <a:gd name="T87" fmla="*/ 372171 w 604011"/>
              <a:gd name="T88" fmla="*/ 372171 w 604011"/>
              <a:gd name="T89" fmla="*/ 372171 w 604011"/>
              <a:gd name="T90" fmla="*/ 372171 w 604011"/>
              <a:gd name="T91" fmla="*/ 372171 w 604011"/>
              <a:gd name="T92" fmla="*/ 372171 w 604011"/>
              <a:gd name="T93" fmla="*/ 372171 w 604011"/>
              <a:gd name="T94" fmla="*/ 372171 w 604011"/>
              <a:gd name="T95" fmla="*/ 372171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105" h="5033">
                <a:moveTo>
                  <a:pt x="5003" y="2169"/>
                </a:moveTo>
                <a:cubicBezTo>
                  <a:pt x="4900" y="1514"/>
                  <a:pt x="4549" y="939"/>
                  <a:pt x="4014" y="549"/>
                </a:cubicBezTo>
                <a:cubicBezTo>
                  <a:pt x="3479" y="158"/>
                  <a:pt x="2823" y="0"/>
                  <a:pt x="2169" y="102"/>
                </a:cubicBezTo>
                <a:cubicBezTo>
                  <a:pt x="1514" y="205"/>
                  <a:pt x="939" y="556"/>
                  <a:pt x="549" y="1091"/>
                </a:cubicBezTo>
                <a:cubicBezTo>
                  <a:pt x="158" y="1627"/>
                  <a:pt x="0" y="2282"/>
                  <a:pt x="102" y="2936"/>
                </a:cubicBezTo>
                <a:cubicBezTo>
                  <a:pt x="205" y="3591"/>
                  <a:pt x="556" y="4166"/>
                  <a:pt x="1091" y="4556"/>
                </a:cubicBezTo>
                <a:cubicBezTo>
                  <a:pt x="1520" y="4869"/>
                  <a:pt x="2026" y="5033"/>
                  <a:pt x="2547" y="5033"/>
                </a:cubicBezTo>
                <a:cubicBezTo>
                  <a:pt x="2676" y="5033"/>
                  <a:pt x="2806" y="5023"/>
                  <a:pt x="2936" y="5003"/>
                </a:cubicBezTo>
                <a:cubicBezTo>
                  <a:pt x="3591" y="4900"/>
                  <a:pt x="4166" y="4549"/>
                  <a:pt x="4556" y="4014"/>
                </a:cubicBezTo>
                <a:cubicBezTo>
                  <a:pt x="4947" y="3479"/>
                  <a:pt x="5105" y="2823"/>
                  <a:pt x="5003" y="2169"/>
                </a:cubicBezTo>
                <a:close/>
                <a:moveTo>
                  <a:pt x="4562" y="3482"/>
                </a:moveTo>
                <a:cubicBezTo>
                  <a:pt x="4396" y="3395"/>
                  <a:pt x="4047" y="3232"/>
                  <a:pt x="3521" y="3091"/>
                </a:cubicBezTo>
                <a:cubicBezTo>
                  <a:pt x="2860" y="2914"/>
                  <a:pt x="1782" y="2741"/>
                  <a:pt x="368" y="2905"/>
                </a:cubicBezTo>
                <a:cubicBezTo>
                  <a:pt x="367" y="2902"/>
                  <a:pt x="366" y="2898"/>
                  <a:pt x="366" y="2895"/>
                </a:cubicBezTo>
                <a:cubicBezTo>
                  <a:pt x="351" y="2802"/>
                  <a:pt x="343" y="2709"/>
                  <a:pt x="340" y="2616"/>
                </a:cubicBezTo>
                <a:cubicBezTo>
                  <a:pt x="508" y="2592"/>
                  <a:pt x="671" y="2573"/>
                  <a:pt x="829" y="2557"/>
                </a:cubicBezTo>
                <a:lnTo>
                  <a:pt x="829" y="2619"/>
                </a:lnTo>
                <a:cubicBezTo>
                  <a:pt x="829" y="2693"/>
                  <a:pt x="889" y="2753"/>
                  <a:pt x="963" y="2753"/>
                </a:cubicBezTo>
                <a:lnTo>
                  <a:pt x="3236" y="2753"/>
                </a:lnTo>
                <a:cubicBezTo>
                  <a:pt x="3289" y="2753"/>
                  <a:pt x="3336" y="2721"/>
                  <a:pt x="3357" y="2675"/>
                </a:cubicBezTo>
                <a:cubicBezTo>
                  <a:pt x="3445" y="2694"/>
                  <a:pt x="3527" y="2713"/>
                  <a:pt x="3604" y="2732"/>
                </a:cubicBezTo>
                <a:cubicBezTo>
                  <a:pt x="4168" y="2874"/>
                  <a:pt x="4536" y="3049"/>
                  <a:pt x="4690" y="3131"/>
                </a:cubicBezTo>
                <a:cubicBezTo>
                  <a:pt x="4658" y="3251"/>
                  <a:pt x="4615" y="3368"/>
                  <a:pt x="4562" y="3482"/>
                </a:cubicBezTo>
                <a:close/>
                <a:moveTo>
                  <a:pt x="4210" y="4020"/>
                </a:moveTo>
                <a:cubicBezTo>
                  <a:pt x="3983" y="3911"/>
                  <a:pt x="3583" y="3747"/>
                  <a:pt x="3019" y="3620"/>
                </a:cubicBezTo>
                <a:cubicBezTo>
                  <a:pt x="2250" y="3446"/>
                  <a:pt x="1414" y="3392"/>
                  <a:pt x="532" y="3459"/>
                </a:cubicBezTo>
                <a:cubicBezTo>
                  <a:pt x="490" y="3365"/>
                  <a:pt x="455" y="3267"/>
                  <a:pt x="426" y="3167"/>
                </a:cubicBezTo>
                <a:cubicBezTo>
                  <a:pt x="1778" y="3014"/>
                  <a:pt x="2807" y="3177"/>
                  <a:pt x="3439" y="3345"/>
                </a:cubicBezTo>
                <a:cubicBezTo>
                  <a:pt x="3944" y="3479"/>
                  <a:pt x="4281" y="3636"/>
                  <a:pt x="4435" y="3717"/>
                </a:cubicBezTo>
                <a:cubicBezTo>
                  <a:pt x="4406" y="3764"/>
                  <a:pt x="4374" y="3811"/>
                  <a:pt x="4341" y="3857"/>
                </a:cubicBezTo>
                <a:cubicBezTo>
                  <a:pt x="4300" y="3913"/>
                  <a:pt x="4256" y="3968"/>
                  <a:pt x="4210" y="4020"/>
                </a:cubicBezTo>
                <a:close/>
                <a:moveTo>
                  <a:pt x="3636" y="4484"/>
                </a:moveTo>
                <a:cubicBezTo>
                  <a:pt x="3629" y="4480"/>
                  <a:pt x="3623" y="4477"/>
                  <a:pt x="3616" y="4474"/>
                </a:cubicBezTo>
                <a:cubicBezTo>
                  <a:pt x="3046" y="4261"/>
                  <a:pt x="2113" y="4011"/>
                  <a:pt x="900" y="4025"/>
                </a:cubicBezTo>
                <a:cubicBezTo>
                  <a:pt x="814" y="3929"/>
                  <a:pt x="736" y="3826"/>
                  <a:pt x="669" y="3717"/>
                </a:cubicBezTo>
                <a:cubicBezTo>
                  <a:pt x="2381" y="3609"/>
                  <a:pt x="3524" y="4004"/>
                  <a:pt x="4009" y="4220"/>
                </a:cubicBezTo>
                <a:cubicBezTo>
                  <a:pt x="3894" y="4321"/>
                  <a:pt x="3769" y="4409"/>
                  <a:pt x="3636" y="4484"/>
                </a:cubicBezTo>
                <a:close/>
                <a:moveTo>
                  <a:pt x="1096" y="1754"/>
                </a:moveTo>
                <a:lnTo>
                  <a:pt x="2325" y="1754"/>
                </a:lnTo>
                <a:lnTo>
                  <a:pt x="2325" y="2486"/>
                </a:lnTo>
                <a:lnTo>
                  <a:pt x="1757" y="2486"/>
                </a:lnTo>
                <a:lnTo>
                  <a:pt x="1757" y="2335"/>
                </a:lnTo>
                <a:cubicBezTo>
                  <a:pt x="1757" y="2261"/>
                  <a:pt x="1697" y="2201"/>
                  <a:pt x="1624" y="2201"/>
                </a:cubicBezTo>
                <a:cubicBezTo>
                  <a:pt x="1550" y="2201"/>
                  <a:pt x="1490" y="2261"/>
                  <a:pt x="1490" y="2335"/>
                </a:cubicBezTo>
                <a:lnTo>
                  <a:pt x="1490" y="2486"/>
                </a:lnTo>
                <a:lnTo>
                  <a:pt x="1096" y="2486"/>
                </a:lnTo>
                <a:lnTo>
                  <a:pt x="1096" y="1754"/>
                </a:lnTo>
                <a:close/>
                <a:moveTo>
                  <a:pt x="3103" y="1857"/>
                </a:moveTo>
                <a:lnTo>
                  <a:pt x="3103" y="2486"/>
                </a:lnTo>
                <a:lnTo>
                  <a:pt x="2591" y="2486"/>
                </a:lnTo>
                <a:lnTo>
                  <a:pt x="2591" y="1775"/>
                </a:lnTo>
                <a:lnTo>
                  <a:pt x="2591" y="1678"/>
                </a:lnTo>
                <a:lnTo>
                  <a:pt x="2946" y="1803"/>
                </a:lnTo>
                <a:lnTo>
                  <a:pt x="3103" y="1857"/>
                </a:lnTo>
                <a:close/>
                <a:moveTo>
                  <a:pt x="1441" y="1487"/>
                </a:moveTo>
                <a:lnTo>
                  <a:pt x="1704" y="1366"/>
                </a:lnTo>
                <a:lnTo>
                  <a:pt x="2047" y="1487"/>
                </a:lnTo>
                <a:lnTo>
                  <a:pt x="1441" y="1487"/>
                </a:lnTo>
                <a:close/>
                <a:moveTo>
                  <a:pt x="3773" y="2501"/>
                </a:moveTo>
                <a:cubicBezTo>
                  <a:pt x="3994" y="2437"/>
                  <a:pt x="4326" y="2376"/>
                  <a:pt x="4760" y="2392"/>
                </a:cubicBezTo>
                <a:cubicBezTo>
                  <a:pt x="4772" y="2549"/>
                  <a:pt x="4767" y="2706"/>
                  <a:pt x="4746" y="2859"/>
                </a:cubicBezTo>
                <a:cubicBezTo>
                  <a:pt x="4564" y="2769"/>
                  <a:pt x="4238" y="2626"/>
                  <a:pt x="3773" y="2501"/>
                </a:cubicBezTo>
                <a:close/>
                <a:moveTo>
                  <a:pt x="764" y="1248"/>
                </a:moveTo>
                <a:cubicBezTo>
                  <a:pt x="1113" y="771"/>
                  <a:pt x="1626" y="457"/>
                  <a:pt x="2210" y="366"/>
                </a:cubicBezTo>
                <a:cubicBezTo>
                  <a:pt x="2326" y="348"/>
                  <a:pt x="2442" y="339"/>
                  <a:pt x="2557" y="339"/>
                </a:cubicBezTo>
                <a:cubicBezTo>
                  <a:pt x="3022" y="339"/>
                  <a:pt x="3474" y="485"/>
                  <a:pt x="3857" y="764"/>
                </a:cubicBezTo>
                <a:cubicBezTo>
                  <a:pt x="4311" y="1095"/>
                  <a:pt x="4616" y="1576"/>
                  <a:pt x="4724" y="2124"/>
                </a:cubicBezTo>
                <a:cubicBezTo>
                  <a:pt x="4651" y="2122"/>
                  <a:pt x="4581" y="2122"/>
                  <a:pt x="4514" y="2124"/>
                </a:cubicBezTo>
                <a:lnTo>
                  <a:pt x="4514" y="1713"/>
                </a:lnTo>
                <a:cubicBezTo>
                  <a:pt x="4514" y="1639"/>
                  <a:pt x="4455" y="1579"/>
                  <a:pt x="4381" y="1579"/>
                </a:cubicBezTo>
                <a:cubicBezTo>
                  <a:pt x="4307" y="1579"/>
                  <a:pt x="4248" y="1639"/>
                  <a:pt x="4248" y="1713"/>
                </a:cubicBezTo>
                <a:lnTo>
                  <a:pt x="4248" y="2140"/>
                </a:lnTo>
                <a:cubicBezTo>
                  <a:pt x="4233" y="2142"/>
                  <a:pt x="4220" y="2143"/>
                  <a:pt x="4206" y="2145"/>
                </a:cubicBezTo>
                <a:lnTo>
                  <a:pt x="4206" y="1779"/>
                </a:lnTo>
                <a:cubicBezTo>
                  <a:pt x="4206" y="1706"/>
                  <a:pt x="4146" y="1646"/>
                  <a:pt x="4073" y="1646"/>
                </a:cubicBezTo>
                <a:cubicBezTo>
                  <a:pt x="3999" y="1646"/>
                  <a:pt x="3939" y="1706"/>
                  <a:pt x="3939" y="1779"/>
                </a:cubicBezTo>
                <a:lnTo>
                  <a:pt x="3939" y="2186"/>
                </a:lnTo>
                <a:cubicBezTo>
                  <a:pt x="3651" y="2242"/>
                  <a:pt x="3459" y="2324"/>
                  <a:pt x="3369" y="2368"/>
                </a:cubicBezTo>
                <a:lnTo>
                  <a:pt x="3369" y="1951"/>
                </a:lnTo>
                <a:lnTo>
                  <a:pt x="3370" y="1951"/>
                </a:lnTo>
                <a:cubicBezTo>
                  <a:pt x="3384" y="1956"/>
                  <a:pt x="3399" y="1959"/>
                  <a:pt x="3414" y="1959"/>
                </a:cubicBezTo>
                <a:cubicBezTo>
                  <a:pt x="3469" y="1959"/>
                  <a:pt x="3520" y="1925"/>
                  <a:pt x="3540" y="1870"/>
                </a:cubicBezTo>
                <a:cubicBezTo>
                  <a:pt x="3564" y="1800"/>
                  <a:pt x="3527" y="1724"/>
                  <a:pt x="3458" y="1700"/>
                </a:cubicBezTo>
                <a:lnTo>
                  <a:pt x="1741" y="1097"/>
                </a:lnTo>
                <a:cubicBezTo>
                  <a:pt x="1708" y="1085"/>
                  <a:pt x="1673" y="1087"/>
                  <a:pt x="1641" y="1102"/>
                </a:cubicBezTo>
                <a:lnTo>
                  <a:pt x="763" y="1504"/>
                </a:lnTo>
                <a:cubicBezTo>
                  <a:pt x="696" y="1535"/>
                  <a:pt x="667" y="1614"/>
                  <a:pt x="697" y="1681"/>
                </a:cubicBezTo>
                <a:cubicBezTo>
                  <a:pt x="721" y="1734"/>
                  <a:pt x="775" y="1763"/>
                  <a:pt x="829" y="1758"/>
                </a:cubicBezTo>
                <a:lnTo>
                  <a:pt x="829" y="2289"/>
                </a:lnTo>
                <a:cubicBezTo>
                  <a:pt x="673" y="2304"/>
                  <a:pt x="513" y="2323"/>
                  <a:pt x="348" y="2346"/>
                </a:cubicBezTo>
                <a:cubicBezTo>
                  <a:pt x="384" y="1953"/>
                  <a:pt x="526" y="1576"/>
                  <a:pt x="764" y="1248"/>
                </a:cubicBezTo>
                <a:close/>
                <a:moveTo>
                  <a:pt x="2895" y="4739"/>
                </a:moveTo>
                <a:cubicBezTo>
                  <a:pt x="2311" y="4831"/>
                  <a:pt x="1726" y="4689"/>
                  <a:pt x="1248" y="4341"/>
                </a:cubicBezTo>
                <a:cubicBezTo>
                  <a:pt x="1227" y="4326"/>
                  <a:pt x="1207" y="4310"/>
                  <a:pt x="1186" y="4294"/>
                </a:cubicBezTo>
                <a:cubicBezTo>
                  <a:pt x="2071" y="4314"/>
                  <a:pt x="2783" y="4477"/>
                  <a:pt x="3286" y="4641"/>
                </a:cubicBezTo>
                <a:cubicBezTo>
                  <a:pt x="3160" y="4685"/>
                  <a:pt x="3029" y="4718"/>
                  <a:pt x="2895" y="4739"/>
                </a:cubicBezTo>
                <a:close/>
              </a:path>
            </a:pathLst>
          </a:custGeom>
          <a:solidFill>
            <a:srgbClr val="C9111A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华文楷体" panose="02010600040101010101" charset="-122"/>
              <a:ea typeface="华文楷体" panose="02010600040101010101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201514" y="1576206"/>
            <a:ext cx="25336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smtClean="0">
                <a:latin typeface="华文楷体" panose="02010600040101010101" charset="-122"/>
                <a:ea typeface="华文楷体" panose="02010600040101010101" charset="-122"/>
              </a:rPr>
              <a:t>目录</a:t>
            </a:r>
            <a:endParaRPr lang="zh-CN" altLang="en-US" sz="6600" smtClean="0">
              <a:latin typeface="华文楷体" panose="02010600040101010101" charset="-122"/>
              <a:ea typeface="华文楷体" panose="02010600040101010101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651375" y="763270"/>
            <a:ext cx="9636125" cy="5176520"/>
            <a:chOff x="5197" y="1364"/>
            <a:chExt cx="15175" cy="8152"/>
          </a:xfrm>
        </p:grpSpPr>
        <p:sp>
          <p:nvSpPr>
            <p:cNvPr id="8" name="文本框 7"/>
            <p:cNvSpPr txBox="1"/>
            <p:nvPr/>
          </p:nvSpPr>
          <p:spPr>
            <a:xfrm>
              <a:off x="5197" y="1364"/>
              <a:ext cx="12366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200" b="1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1 </a:t>
              </a:r>
              <a:r>
                <a:rPr lang="zh-CN" altLang="en-US" sz="3200" b="1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统计方法</a:t>
              </a:r>
              <a:endParaRPr lang="zh-CN" altLang="en-US" sz="3200" b="1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197" y="3025"/>
              <a:ext cx="13884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200" b="1" smtClean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2 </a:t>
              </a:r>
              <a:r>
                <a:rPr lang="zh-CN" altLang="en-US" sz="3200" b="1" smtClean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正确选择</a:t>
              </a:r>
              <a:endParaRPr lang="zh-CN" altLang="en-US" sz="3200" b="1" smtClean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197" y="8598"/>
              <a:ext cx="8567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200" b="1" smtClean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4</a:t>
              </a:r>
              <a:r>
                <a:rPr lang="zh-CN" altLang="en-US" sz="3200" b="1" smtClean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、线性回归与线性相关</a:t>
              </a:r>
              <a:endParaRPr lang="zh-CN" altLang="en-US" sz="3200" b="1" smtClean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5197" y="7071"/>
              <a:ext cx="13884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zh-CN" sz="3200" b="1" smtClean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3</a:t>
              </a:r>
              <a:r>
                <a:rPr lang="zh-CN" altLang="en-US" sz="3200" b="1" smtClean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、数据分析流程</a:t>
              </a:r>
              <a:endParaRPr lang="zh-CN" altLang="en-US" sz="3200" b="1" smtClean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6488" y="4389"/>
              <a:ext cx="1388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zh-CN" sz="2400" smtClean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2.1 </a:t>
              </a:r>
              <a:r>
                <a:rPr lang="zh-CN" altLang="en-US" sz="2400" smtClean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依据设计方法</a:t>
              </a:r>
              <a:endParaRPr lang="zh-CN" altLang="en-US" sz="2400" smtClean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488" y="5600"/>
              <a:ext cx="13884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/>
              <a:r>
                <a:rPr lang="en-US" altLang="zh-CN" sz="2400" smtClean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2.2 </a:t>
              </a:r>
              <a:r>
                <a:rPr lang="zh-CN" altLang="en-US" sz="2400" smtClean="0">
                  <a:latin typeface="华文楷体" panose="02010600040101010101" charset="-122"/>
                  <a:ea typeface="华文楷体" panose="02010600040101010101" charset="-122"/>
                  <a:cs typeface="华文楷体" panose="02010600040101010101" charset="-122"/>
                </a:rPr>
                <a:t>依据变量类型</a:t>
              </a:r>
              <a:endParaRPr lang="zh-CN" altLang="en-US" sz="2400" smtClean="0">
                <a:latin typeface="华文楷体" panose="02010600040101010101" charset="-122"/>
                <a:ea typeface="华文楷体" panose="02010600040101010101" charset="-122"/>
                <a:cs typeface="华文楷体" panose="02010600040101010101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5722" y="180892"/>
            <a:ext cx="4860599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097945" y="1695450"/>
            <a:ext cx="921385" cy="22098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4800" smtClean="0">
                <a:solidFill>
                  <a:schemeClr val="bg1"/>
                </a:solidFill>
                <a:latin typeface="康熙字典體" pitchFamily="2" charset="-120"/>
                <a:ea typeface="康熙字典體" pitchFamily="2" charset="-120"/>
              </a:rPr>
              <a:t>附录</a:t>
            </a:r>
            <a:endParaRPr lang="zh-CN" altLang="en-US" sz="4800" smtClean="0">
              <a:solidFill>
                <a:schemeClr val="bg1"/>
              </a:solidFill>
              <a:latin typeface="康熙字典體" pitchFamily="2" charset="-120"/>
              <a:ea typeface="康熙字典體" pitchFamily="2" charset="-120"/>
            </a:endParaRPr>
          </a:p>
        </p:txBody>
      </p:sp>
      <p:sp>
        <p:nvSpPr>
          <p:cNvPr id="6" name="farm_112762"/>
          <p:cNvSpPr>
            <a:spLocks noChangeAspect="1"/>
          </p:cNvSpPr>
          <p:nvPr/>
        </p:nvSpPr>
        <p:spPr bwMode="auto">
          <a:xfrm>
            <a:off x="5513274" y="5705110"/>
            <a:ext cx="297143" cy="292486"/>
          </a:xfrm>
          <a:custGeom>
            <a:avLst/>
            <a:gdLst>
              <a:gd name="T0" fmla="*/ 372171 w 604011"/>
              <a:gd name="T1" fmla="*/ 372171 w 604011"/>
              <a:gd name="T2" fmla="*/ 372171 w 604011"/>
              <a:gd name="T3" fmla="*/ 372171 w 604011"/>
              <a:gd name="T4" fmla="*/ 372171 w 604011"/>
              <a:gd name="T5" fmla="*/ 372171 w 604011"/>
              <a:gd name="T6" fmla="*/ 372171 w 604011"/>
              <a:gd name="T7" fmla="*/ 372171 w 604011"/>
              <a:gd name="T8" fmla="*/ 372171 w 604011"/>
              <a:gd name="T9" fmla="*/ 372171 w 604011"/>
              <a:gd name="T10" fmla="*/ 372171 w 604011"/>
              <a:gd name="T11" fmla="*/ 372171 w 604011"/>
              <a:gd name="T12" fmla="*/ 372171 w 604011"/>
              <a:gd name="T13" fmla="*/ 372171 w 604011"/>
              <a:gd name="T14" fmla="*/ 372171 w 604011"/>
              <a:gd name="T15" fmla="*/ 372171 w 604011"/>
              <a:gd name="T16" fmla="*/ 372171 w 604011"/>
              <a:gd name="T17" fmla="*/ 372171 w 604011"/>
              <a:gd name="T18" fmla="*/ 372171 w 604011"/>
              <a:gd name="T19" fmla="*/ 372171 w 604011"/>
              <a:gd name="T20" fmla="*/ 372171 w 604011"/>
              <a:gd name="T21" fmla="*/ 372171 w 604011"/>
              <a:gd name="T22" fmla="*/ 372171 w 604011"/>
              <a:gd name="T23" fmla="*/ 372171 w 604011"/>
              <a:gd name="T24" fmla="*/ 372171 w 604011"/>
              <a:gd name="T25" fmla="*/ 372171 w 604011"/>
              <a:gd name="T26" fmla="*/ 372171 w 604011"/>
              <a:gd name="T27" fmla="*/ 372171 w 604011"/>
              <a:gd name="T28" fmla="*/ 372171 w 604011"/>
              <a:gd name="T29" fmla="*/ 372171 w 604011"/>
              <a:gd name="T30" fmla="*/ 372171 w 604011"/>
              <a:gd name="T31" fmla="*/ 372171 w 604011"/>
              <a:gd name="T32" fmla="*/ 372171 w 604011"/>
              <a:gd name="T33" fmla="*/ 372171 w 604011"/>
              <a:gd name="T34" fmla="*/ 372171 w 604011"/>
              <a:gd name="T35" fmla="*/ 372171 w 604011"/>
              <a:gd name="T36" fmla="*/ 372171 w 604011"/>
              <a:gd name="T37" fmla="*/ 372171 w 604011"/>
              <a:gd name="T38" fmla="*/ 372171 w 604011"/>
              <a:gd name="T39" fmla="*/ 372171 w 604011"/>
              <a:gd name="T40" fmla="*/ 372171 w 604011"/>
              <a:gd name="T41" fmla="*/ 372171 w 604011"/>
              <a:gd name="T42" fmla="*/ 372171 w 604011"/>
              <a:gd name="T43" fmla="*/ 372171 w 604011"/>
              <a:gd name="T44" fmla="*/ 372171 w 604011"/>
              <a:gd name="T45" fmla="*/ 372171 w 604011"/>
              <a:gd name="T46" fmla="*/ 372171 w 604011"/>
              <a:gd name="T47" fmla="*/ 372171 w 604011"/>
              <a:gd name="T48" fmla="*/ 372171 w 604011"/>
              <a:gd name="T49" fmla="*/ 372171 w 604011"/>
              <a:gd name="T50" fmla="*/ 372171 w 604011"/>
              <a:gd name="T51" fmla="*/ 372171 w 604011"/>
              <a:gd name="T52" fmla="*/ 372171 w 604011"/>
              <a:gd name="T53" fmla="*/ 372171 w 604011"/>
              <a:gd name="T54" fmla="*/ 372171 w 604011"/>
              <a:gd name="T55" fmla="*/ 372171 w 604011"/>
              <a:gd name="T56" fmla="*/ 372171 w 604011"/>
              <a:gd name="T57" fmla="*/ 372171 w 604011"/>
              <a:gd name="T58" fmla="*/ 372171 w 604011"/>
              <a:gd name="T59" fmla="*/ 372171 w 604011"/>
              <a:gd name="T60" fmla="*/ 372171 w 604011"/>
              <a:gd name="T61" fmla="*/ 372171 w 604011"/>
              <a:gd name="T62" fmla="*/ 372171 w 604011"/>
              <a:gd name="T63" fmla="*/ 372171 w 604011"/>
              <a:gd name="T64" fmla="*/ 372171 w 604011"/>
              <a:gd name="T65" fmla="*/ 372171 w 604011"/>
              <a:gd name="T66" fmla="*/ 372171 w 604011"/>
              <a:gd name="T67" fmla="*/ 372171 w 604011"/>
              <a:gd name="T68" fmla="*/ 372171 w 604011"/>
              <a:gd name="T69" fmla="*/ 372171 w 604011"/>
              <a:gd name="T70" fmla="*/ 372171 w 604011"/>
              <a:gd name="T71" fmla="*/ 372171 w 604011"/>
              <a:gd name="T72" fmla="*/ 372171 w 604011"/>
              <a:gd name="T73" fmla="*/ 372171 w 604011"/>
              <a:gd name="T74" fmla="*/ 372171 w 604011"/>
              <a:gd name="T75" fmla="*/ 372171 w 604011"/>
              <a:gd name="T76" fmla="*/ 372171 w 604011"/>
              <a:gd name="T77" fmla="*/ 372171 w 604011"/>
              <a:gd name="T78" fmla="*/ 372171 w 604011"/>
              <a:gd name="T79" fmla="*/ 372171 w 604011"/>
              <a:gd name="T80" fmla="*/ 372171 w 604011"/>
              <a:gd name="T81" fmla="*/ 372171 w 604011"/>
              <a:gd name="T82" fmla="*/ 372171 w 604011"/>
              <a:gd name="T83" fmla="*/ 372171 w 604011"/>
              <a:gd name="T84" fmla="*/ 372171 w 604011"/>
              <a:gd name="T85" fmla="*/ 372171 w 604011"/>
              <a:gd name="T86" fmla="*/ 372171 w 604011"/>
              <a:gd name="T87" fmla="*/ 372171 w 604011"/>
              <a:gd name="T88" fmla="*/ 372171 w 604011"/>
              <a:gd name="T89" fmla="*/ 372171 w 604011"/>
              <a:gd name="T90" fmla="*/ 372171 w 604011"/>
              <a:gd name="T91" fmla="*/ 372171 w 604011"/>
              <a:gd name="T92" fmla="*/ 372171 w 604011"/>
              <a:gd name="T93" fmla="*/ 372171 w 604011"/>
              <a:gd name="T94" fmla="*/ 372171 w 604011"/>
              <a:gd name="T95" fmla="*/ 372171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105" h="5033">
                <a:moveTo>
                  <a:pt x="5003" y="2169"/>
                </a:moveTo>
                <a:cubicBezTo>
                  <a:pt x="4900" y="1514"/>
                  <a:pt x="4549" y="939"/>
                  <a:pt x="4014" y="549"/>
                </a:cubicBezTo>
                <a:cubicBezTo>
                  <a:pt x="3479" y="158"/>
                  <a:pt x="2823" y="0"/>
                  <a:pt x="2169" y="102"/>
                </a:cubicBezTo>
                <a:cubicBezTo>
                  <a:pt x="1514" y="205"/>
                  <a:pt x="939" y="556"/>
                  <a:pt x="549" y="1091"/>
                </a:cubicBezTo>
                <a:cubicBezTo>
                  <a:pt x="158" y="1627"/>
                  <a:pt x="0" y="2282"/>
                  <a:pt x="102" y="2936"/>
                </a:cubicBezTo>
                <a:cubicBezTo>
                  <a:pt x="205" y="3591"/>
                  <a:pt x="556" y="4166"/>
                  <a:pt x="1091" y="4556"/>
                </a:cubicBezTo>
                <a:cubicBezTo>
                  <a:pt x="1520" y="4869"/>
                  <a:pt x="2026" y="5033"/>
                  <a:pt x="2547" y="5033"/>
                </a:cubicBezTo>
                <a:cubicBezTo>
                  <a:pt x="2676" y="5033"/>
                  <a:pt x="2806" y="5023"/>
                  <a:pt x="2936" y="5003"/>
                </a:cubicBezTo>
                <a:cubicBezTo>
                  <a:pt x="3591" y="4900"/>
                  <a:pt x="4166" y="4549"/>
                  <a:pt x="4556" y="4014"/>
                </a:cubicBezTo>
                <a:cubicBezTo>
                  <a:pt x="4947" y="3479"/>
                  <a:pt x="5105" y="2823"/>
                  <a:pt x="5003" y="2169"/>
                </a:cubicBezTo>
                <a:close/>
                <a:moveTo>
                  <a:pt x="4562" y="3482"/>
                </a:moveTo>
                <a:cubicBezTo>
                  <a:pt x="4396" y="3395"/>
                  <a:pt x="4047" y="3232"/>
                  <a:pt x="3521" y="3091"/>
                </a:cubicBezTo>
                <a:cubicBezTo>
                  <a:pt x="2860" y="2914"/>
                  <a:pt x="1782" y="2741"/>
                  <a:pt x="368" y="2905"/>
                </a:cubicBezTo>
                <a:cubicBezTo>
                  <a:pt x="367" y="2902"/>
                  <a:pt x="366" y="2898"/>
                  <a:pt x="366" y="2895"/>
                </a:cubicBezTo>
                <a:cubicBezTo>
                  <a:pt x="351" y="2802"/>
                  <a:pt x="343" y="2709"/>
                  <a:pt x="340" y="2616"/>
                </a:cubicBezTo>
                <a:cubicBezTo>
                  <a:pt x="508" y="2592"/>
                  <a:pt x="671" y="2573"/>
                  <a:pt x="829" y="2557"/>
                </a:cubicBezTo>
                <a:lnTo>
                  <a:pt x="829" y="2619"/>
                </a:lnTo>
                <a:cubicBezTo>
                  <a:pt x="829" y="2693"/>
                  <a:pt x="889" y="2753"/>
                  <a:pt x="963" y="2753"/>
                </a:cubicBezTo>
                <a:lnTo>
                  <a:pt x="3236" y="2753"/>
                </a:lnTo>
                <a:cubicBezTo>
                  <a:pt x="3289" y="2753"/>
                  <a:pt x="3336" y="2721"/>
                  <a:pt x="3357" y="2675"/>
                </a:cubicBezTo>
                <a:cubicBezTo>
                  <a:pt x="3445" y="2694"/>
                  <a:pt x="3527" y="2713"/>
                  <a:pt x="3604" y="2732"/>
                </a:cubicBezTo>
                <a:cubicBezTo>
                  <a:pt x="4168" y="2874"/>
                  <a:pt x="4536" y="3049"/>
                  <a:pt x="4690" y="3131"/>
                </a:cubicBezTo>
                <a:cubicBezTo>
                  <a:pt x="4658" y="3251"/>
                  <a:pt x="4615" y="3368"/>
                  <a:pt x="4562" y="3482"/>
                </a:cubicBezTo>
                <a:close/>
                <a:moveTo>
                  <a:pt x="4210" y="4020"/>
                </a:moveTo>
                <a:cubicBezTo>
                  <a:pt x="3983" y="3911"/>
                  <a:pt x="3583" y="3747"/>
                  <a:pt x="3019" y="3620"/>
                </a:cubicBezTo>
                <a:cubicBezTo>
                  <a:pt x="2250" y="3446"/>
                  <a:pt x="1414" y="3392"/>
                  <a:pt x="532" y="3459"/>
                </a:cubicBezTo>
                <a:cubicBezTo>
                  <a:pt x="490" y="3365"/>
                  <a:pt x="455" y="3267"/>
                  <a:pt x="426" y="3167"/>
                </a:cubicBezTo>
                <a:cubicBezTo>
                  <a:pt x="1778" y="3014"/>
                  <a:pt x="2807" y="3177"/>
                  <a:pt x="3439" y="3345"/>
                </a:cubicBezTo>
                <a:cubicBezTo>
                  <a:pt x="3944" y="3479"/>
                  <a:pt x="4281" y="3636"/>
                  <a:pt x="4435" y="3717"/>
                </a:cubicBezTo>
                <a:cubicBezTo>
                  <a:pt x="4406" y="3764"/>
                  <a:pt x="4374" y="3811"/>
                  <a:pt x="4341" y="3857"/>
                </a:cubicBezTo>
                <a:cubicBezTo>
                  <a:pt x="4300" y="3913"/>
                  <a:pt x="4256" y="3968"/>
                  <a:pt x="4210" y="4020"/>
                </a:cubicBezTo>
                <a:close/>
                <a:moveTo>
                  <a:pt x="3636" y="4484"/>
                </a:moveTo>
                <a:cubicBezTo>
                  <a:pt x="3629" y="4480"/>
                  <a:pt x="3623" y="4477"/>
                  <a:pt x="3616" y="4474"/>
                </a:cubicBezTo>
                <a:cubicBezTo>
                  <a:pt x="3046" y="4261"/>
                  <a:pt x="2113" y="4011"/>
                  <a:pt x="900" y="4025"/>
                </a:cubicBezTo>
                <a:cubicBezTo>
                  <a:pt x="814" y="3929"/>
                  <a:pt x="736" y="3826"/>
                  <a:pt x="669" y="3717"/>
                </a:cubicBezTo>
                <a:cubicBezTo>
                  <a:pt x="2381" y="3609"/>
                  <a:pt x="3524" y="4004"/>
                  <a:pt x="4009" y="4220"/>
                </a:cubicBezTo>
                <a:cubicBezTo>
                  <a:pt x="3894" y="4321"/>
                  <a:pt x="3769" y="4409"/>
                  <a:pt x="3636" y="4484"/>
                </a:cubicBezTo>
                <a:close/>
                <a:moveTo>
                  <a:pt x="1096" y="1754"/>
                </a:moveTo>
                <a:lnTo>
                  <a:pt x="2325" y="1754"/>
                </a:lnTo>
                <a:lnTo>
                  <a:pt x="2325" y="2486"/>
                </a:lnTo>
                <a:lnTo>
                  <a:pt x="1757" y="2486"/>
                </a:lnTo>
                <a:lnTo>
                  <a:pt x="1757" y="2335"/>
                </a:lnTo>
                <a:cubicBezTo>
                  <a:pt x="1757" y="2261"/>
                  <a:pt x="1697" y="2201"/>
                  <a:pt x="1624" y="2201"/>
                </a:cubicBezTo>
                <a:cubicBezTo>
                  <a:pt x="1550" y="2201"/>
                  <a:pt x="1490" y="2261"/>
                  <a:pt x="1490" y="2335"/>
                </a:cubicBezTo>
                <a:lnTo>
                  <a:pt x="1490" y="2486"/>
                </a:lnTo>
                <a:lnTo>
                  <a:pt x="1096" y="2486"/>
                </a:lnTo>
                <a:lnTo>
                  <a:pt x="1096" y="1754"/>
                </a:lnTo>
                <a:close/>
                <a:moveTo>
                  <a:pt x="3103" y="1857"/>
                </a:moveTo>
                <a:lnTo>
                  <a:pt x="3103" y="2486"/>
                </a:lnTo>
                <a:lnTo>
                  <a:pt x="2591" y="2486"/>
                </a:lnTo>
                <a:lnTo>
                  <a:pt x="2591" y="1775"/>
                </a:lnTo>
                <a:lnTo>
                  <a:pt x="2591" y="1678"/>
                </a:lnTo>
                <a:lnTo>
                  <a:pt x="2946" y="1803"/>
                </a:lnTo>
                <a:lnTo>
                  <a:pt x="3103" y="1857"/>
                </a:lnTo>
                <a:close/>
                <a:moveTo>
                  <a:pt x="1441" y="1487"/>
                </a:moveTo>
                <a:lnTo>
                  <a:pt x="1704" y="1366"/>
                </a:lnTo>
                <a:lnTo>
                  <a:pt x="2047" y="1487"/>
                </a:lnTo>
                <a:lnTo>
                  <a:pt x="1441" y="1487"/>
                </a:lnTo>
                <a:close/>
                <a:moveTo>
                  <a:pt x="3773" y="2501"/>
                </a:moveTo>
                <a:cubicBezTo>
                  <a:pt x="3994" y="2437"/>
                  <a:pt x="4326" y="2376"/>
                  <a:pt x="4760" y="2392"/>
                </a:cubicBezTo>
                <a:cubicBezTo>
                  <a:pt x="4772" y="2549"/>
                  <a:pt x="4767" y="2706"/>
                  <a:pt x="4746" y="2859"/>
                </a:cubicBezTo>
                <a:cubicBezTo>
                  <a:pt x="4564" y="2769"/>
                  <a:pt x="4238" y="2626"/>
                  <a:pt x="3773" y="2501"/>
                </a:cubicBezTo>
                <a:close/>
                <a:moveTo>
                  <a:pt x="764" y="1248"/>
                </a:moveTo>
                <a:cubicBezTo>
                  <a:pt x="1113" y="771"/>
                  <a:pt x="1626" y="457"/>
                  <a:pt x="2210" y="366"/>
                </a:cubicBezTo>
                <a:cubicBezTo>
                  <a:pt x="2326" y="348"/>
                  <a:pt x="2442" y="339"/>
                  <a:pt x="2557" y="339"/>
                </a:cubicBezTo>
                <a:cubicBezTo>
                  <a:pt x="3022" y="339"/>
                  <a:pt x="3474" y="485"/>
                  <a:pt x="3857" y="764"/>
                </a:cubicBezTo>
                <a:cubicBezTo>
                  <a:pt x="4311" y="1095"/>
                  <a:pt x="4616" y="1576"/>
                  <a:pt x="4724" y="2124"/>
                </a:cubicBezTo>
                <a:cubicBezTo>
                  <a:pt x="4651" y="2122"/>
                  <a:pt x="4581" y="2122"/>
                  <a:pt x="4514" y="2124"/>
                </a:cubicBezTo>
                <a:lnTo>
                  <a:pt x="4514" y="1713"/>
                </a:lnTo>
                <a:cubicBezTo>
                  <a:pt x="4514" y="1639"/>
                  <a:pt x="4455" y="1579"/>
                  <a:pt x="4381" y="1579"/>
                </a:cubicBezTo>
                <a:cubicBezTo>
                  <a:pt x="4307" y="1579"/>
                  <a:pt x="4248" y="1639"/>
                  <a:pt x="4248" y="1713"/>
                </a:cubicBezTo>
                <a:lnTo>
                  <a:pt x="4248" y="2140"/>
                </a:lnTo>
                <a:cubicBezTo>
                  <a:pt x="4233" y="2142"/>
                  <a:pt x="4220" y="2143"/>
                  <a:pt x="4206" y="2145"/>
                </a:cubicBezTo>
                <a:lnTo>
                  <a:pt x="4206" y="1779"/>
                </a:lnTo>
                <a:cubicBezTo>
                  <a:pt x="4206" y="1706"/>
                  <a:pt x="4146" y="1646"/>
                  <a:pt x="4073" y="1646"/>
                </a:cubicBezTo>
                <a:cubicBezTo>
                  <a:pt x="3999" y="1646"/>
                  <a:pt x="3939" y="1706"/>
                  <a:pt x="3939" y="1779"/>
                </a:cubicBezTo>
                <a:lnTo>
                  <a:pt x="3939" y="2186"/>
                </a:lnTo>
                <a:cubicBezTo>
                  <a:pt x="3651" y="2242"/>
                  <a:pt x="3459" y="2324"/>
                  <a:pt x="3369" y="2368"/>
                </a:cubicBezTo>
                <a:lnTo>
                  <a:pt x="3369" y="1951"/>
                </a:lnTo>
                <a:lnTo>
                  <a:pt x="3370" y="1951"/>
                </a:lnTo>
                <a:cubicBezTo>
                  <a:pt x="3384" y="1956"/>
                  <a:pt x="3399" y="1959"/>
                  <a:pt x="3414" y="1959"/>
                </a:cubicBezTo>
                <a:cubicBezTo>
                  <a:pt x="3469" y="1959"/>
                  <a:pt x="3520" y="1925"/>
                  <a:pt x="3540" y="1870"/>
                </a:cubicBezTo>
                <a:cubicBezTo>
                  <a:pt x="3564" y="1800"/>
                  <a:pt x="3527" y="1724"/>
                  <a:pt x="3458" y="1700"/>
                </a:cubicBezTo>
                <a:lnTo>
                  <a:pt x="1741" y="1097"/>
                </a:lnTo>
                <a:cubicBezTo>
                  <a:pt x="1708" y="1085"/>
                  <a:pt x="1673" y="1087"/>
                  <a:pt x="1641" y="1102"/>
                </a:cubicBezTo>
                <a:lnTo>
                  <a:pt x="763" y="1504"/>
                </a:lnTo>
                <a:cubicBezTo>
                  <a:pt x="696" y="1535"/>
                  <a:pt x="667" y="1614"/>
                  <a:pt x="697" y="1681"/>
                </a:cubicBezTo>
                <a:cubicBezTo>
                  <a:pt x="721" y="1734"/>
                  <a:pt x="775" y="1763"/>
                  <a:pt x="829" y="1758"/>
                </a:cubicBezTo>
                <a:lnTo>
                  <a:pt x="829" y="2289"/>
                </a:lnTo>
                <a:cubicBezTo>
                  <a:pt x="673" y="2304"/>
                  <a:pt x="513" y="2323"/>
                  <a:pt x="348" y="2346"/>
                </a:cubicBezTo>
                <a:cubicBezTo>
                  <a:pt x="384" y="1953"/>
                  <a:pt x="526" y="1576"/>
                  <a:pt x="764" y="1248"/>
                </a:cubicBezTo>
                <a:close/>
                <a:moveTo>
                  <a:pt x="2895" y="4739"/>
                </a:moveTo>
                <a:cubicBezTo>
                  <a:pt x="2311" y="4831"/>
                  <a:pt x="1726" y="4689"/>
                  <a:pt x="1248" y="4341"/>
                </a:cubicBezTo>
                <a:cubicBezTo>
                  <a:pt x="1227" y="4326"/>
                  <a:pt x="1207" y="4310"/>
                  <a:pt x="1186" y="4294"/>
                </a:cubicBezTo>
                <a:cubicBezTo>
                  <a:pt x="2071" y="4314"/>
                  <a:pt x="2783" y="4477"/>
                  <a:pt x="3286" y="4641"/>
                </a:cubicBezTo>
                <a:cubicBezTo>
                  <a:pt x="3160" y="4685"/>
                  <a:pt x="3029" y="4718"/>
                  <a:pt x="2895" y="4739"/>
                </a:cubicBezTo>
                <a:close/>
              </a:path>
            </a:pathLst>
          </a:custGeom>
          <a:solidFill>
            <a:srgbClr val="C9111A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康熙字典體" pitchFamily="2" charset="-120"/>
              <a:ea typeface="康熙字典體" pitchFamily="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3150" y="134620"/>
            <a:ext cx="8379460" cy="66135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" y="316865"/>
            <a:ext cx="8460740" cy="63950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905" y="371475"/>
            <a:ext cx="8809355" cy="58045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170" y="116205"/>
            <a:ext cx="11047095" cy="65951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0" y="23495"/>
            <a:ext cx="10703560" cy="68110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5" y="701040"/>
            <a:ext cx="12005310" cy="54565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695700" y="4064000"/>
            <a:ext cx="5372100" cy="698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301190" y="1781175"/>
            <a:ext cx="1589619" cy="3895725"/>
          </a:xfrm>
          <a:prstGeom prst="rect">
            <a:avLst/>
          </a:prstGeom>
          <a:noFill/>
          <a:ln w="28575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514885" y="2286000"/>
            <a:ext cx="1200329" cy="31242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6600" smtClean="0">
                <a:latin typeface="康熙字典體" pitchFamily="2" charset="-120"/>
                <a:ea typeface="康熙字典體" pitchFamily="2" charset="-120"/>
              </a:rPr>
              <a:t>谢谢</a:t>
            </a:r>
            <a:endParaRPr lang="zh-CN" altLang="en-US" sz="6600">
              <a:latin typeface="康熙字典體" pitchFamily="2" charset="-120"/>
              <a:ea typeface="康熙字典體" pitchFamily="2" charset="-120"/>
            </a:endParaRPr>
          </a:p>
        </p:txBody>
      </p:sp>
      <p:sp>
        <p:nvSpPr>
          <p:cNvPr id="12" name="farm_112762"/>
          <p:cNvSpPr>
            <a:spLocks noChangeAspect="1"/>
          </p:cNvSpPr>
          <p:nvPr/>
        </p:nvSpPr>
        <p:spPr bwMode="auto">
          <a:xfrm>
            <a:off x="5773166" y="3548034"/>
            <a:ext cx="609685" cy="600132"/>
          </a:xfrm>
          <a:custGeom>
            <a:avLst/>
            <a:gdLst>
              <a:gd name="T0" fmla="*/ 372171 w 604011"/>
              <a:gd name="T1" fmla="*/ 372171 w 604011"/>
              <a:gd name="T2" fmla="*/ 372171 w 604011"/>
              <a:gd name="T3" fmla="*/ 372171 w 604011"/>
              <a:gd name="T4" fmla="*/ 372171 w 604011"/>
              <a:gd name="T5" fmla="*/ 372171 w 604011"/>
              <a:gd name="T6" fmla="*/ 372171 w 604011"/>
              <a:gd name="T7" fmla="*/ 372171 w 604011"/>
              <a:gd name="T8" fmla="*/ 372171 w 604011"/>
              <a:gd name="T9" fmla="*/ 372171 w 604011"/>
              <a:gd name="T10" fmla="*/ 372171 w 604011"/>
              <a:gd name="T11" fmla="*/ 372171 w 604011"/>
              <a:gd name="T12" fmla="*/ 372171 w 604011"/>
              <a:gd name="T13" fmla="*/ 372171 w 604011"/>
              <a:gd name="T14" fmla="*/ 372171 w 604011"/>
              <a:gd name="T15" fmla="*/ 372171 w 604011"/>
              <a:gd name="T16" fmla="*/ 372171 w 604011"/>
              <a:gd name="T17" fmla="*/ 372171 w 604011"/>
              <a:gd name="T18" fmla="*/ 372171 w 604011"/>
              <a:gd name="T19" fmla="*/ 372171 w 604011"/>
              <a:gd name="T20" fmla="*/ 372171 w 604011"/>
              <a:gd name="T21" fmla="*/ 372171 w 604011"/>
              <a:gd name="T22" fmla="*/ 372171 w 604011"/>
              <a:gd name="T23" fmla="*/ 372171 w 604011"/>
              <a:gd name="T24" fmla="*/ 372171 w 604011"/>
              <a:gd name="T25" fmla="*/ 372171 w 604011"/>
              <a:gd name="T26" fmla="*/ 372171 w 604011"/>
              <a:gd name="T27" fmla="*/ 372171 w 604011"/>
              <a:gd name="T28" fmla="*/ 372171 w 604011"/>
              <a:gd name="T29" fmla="*/ 372171 w 604011"/>
              <a:gd name="T30" fmla="*/ 372171 w 604011"/>
              <a:gd name="T31" fmla="*/ 372171 w 604011"/>
              <a:gd name="T32" fmla="*/ 372171 w 604011"/>
              <a:gd name="T33" fmla="*/ 372171 w 604011"/>
              <a:gd name="T34" fmla="*/ 372171 w 604011"/>
              <a:gd name="T35" fmla="*/ 372171 w 604011"/>
              <a:gd name="T36" fmla="*/ 372171 w 604011"/>
              <a:gd name="T37" fmla="*/ 372171 w 604011"/>
              <a:gd name="T38" fmla="*/ 372171 w 604011"/>
              <a:gd name="T39" fmla="*/ 372171 w 604011"/>
              <a:gd name="T40" fmla="*/ 372171 w 604011"/>
              <a:gd name="T41" fmla="*/ 372171 w 604011"/>
              <a:gd name="T42" fmla="*/ 372171 w 604011"/>
              <a:gd name="T43" fmla="*/ 372171 w 604011"/>
              <a:gd name="T44" fmla="*/ 372171 w 604011"/>
              <a:gd name="T45" fmla="*/ 372171 w 604011"/>
              <a:gd name="T46" fmla="*/ 372171 w 604011"/>
              <a:gd name="T47" fmla="*/ 372171 w 604011"/>
              <a:gd name="T48" fmla="*/ 372171 w 604011"/>
              <a:gd name="T49" fmla="*/ 372171 w 604011"/>
              <a:gd name="T50" fmla="*/ 372171 w 604011"/>
              <a:gd name="T51" fmla="*/ 372171 w 604011"/>
              <a:gd name="T52" fmla="*/ 372171 w 604011"/>
              <a:gd name="T53" fmla="*/ 372171 w 604011"/>
              <a:gd name="T54" fmla="*/ 372171 w 604011"/>
              <a:gd name="T55" fmla="*/ 372171 w 604011"/>
              <a:gd name="T56" fmla="*/ 372171 w 604011"/>
              <a:gd name="T57" fmla="*/ 372171 w 604011"/>
              <a:gd name="T58" fmla="*/ 372171 w 604011"/>
              <a:gd name="T59" fmla="*/ 372171 w 604011"/>
              <a:gd name="T60" fmla="*/ 372171 w 604011"/>
              <a:gd name="T61" fmla="*/ 372171 w 604011"/>
              <a:gd name="T62" fmla="*/ 372171 w 604011"/>
              <a:gd name="T63" fmla="*/ 372171 w 604011"/>
              <a:gd name="T64" fmla="*/ 372171 w 604011"/>
              <a:gd name="T65" fmla="*/ 372171 w 604011"/>
              <a:gd name="T66" fmla="*/ 372171 w 604011"/>
              <a:gd name="T67" fmla="*/ 372171 w 604011"/>
              <a:gd name="T68" fmla="*/ 372171 w 604011"/>
              <a:gd name="T69" fmla="*/ 372171 w 604011"/>
              <a:gd name="T70" fmla="*/ 372171 w 604011"/>
              <a:gd name="T71" fmla="*/ 372171 w 604011"/>
              <a:gd name="T72" fmla="*/ 372171 w 604011"/>
              <a:gd name="T73" fmla="*/ 372171 w 604011"/>
              <a:gd name="T74" fmla="*/ 372171 w 604011"/>
              <a:gd name="T75" fmla="*/ 372171 w 604011"/>
              <a:gd name="T76" fmla="*/ 372171 w 604011"/>
              <a:gd name="T77" fmla="*/ 372171 w 604011"/>
              <a:gd name="T78" fmla="*/ 372171 w 604011"/>
              <a:gd name="T79" fmla="*/ 372171 w 604011"/>
              <a:gd name="T80" fmla="*/ 372171 w 604011"/>
              <a:gd name="T81" fmla="*/ 372171 w 604011"/>
              <a:gd name="T82" fmla="*/ 372171 w 604011"/>
              <a:gd name="T83" fmla="*/ 372171 w 604011"/>
              <a:gd name="T84" fmla="*/ 372171 w 604011"/>
              <a:gd name="T85" fmla="*/ 372171 w 604011"/>
              <a:gd name="T86" fmla="*/ 372171 w 604011"/>
              <a:gd name="T87" fmla="*/ 372171 w 604011"/>
              <a:gd name="T88" fmla="*/ 372171 w 604011"/>
              <a:gd name="T89" fmla="*/ 372171 w 604011"/>
              <a:gd name="T90" fmla="*/ 372171 w 604011"/>
              <a:gd name="T91" fmla="*/ 372171 w 604011"/>
              <a:gd name="T92" fmla="*/ 372171 w 604011"/>
              <a:gd name="T93" fmla="*/ 372171 w 604011"/>
              <a:gd name="T94" fmla="*/ 372171 w 604011"/>
              <a:gd name="T95" fmla="*/ 372171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105" h="5033">
                <a:moveTo>
                  <a:pt x="5003" y="2169"/>
                </a:moveTo>
                <a:cubicBezTo>
                  <a:pt x="4900" y="1514"/>
                  <a:pt x="4549" y="939"/>
                  <a:pt x="4014" y="549"/>
                </a:cubicBezTo>
                <a:cubicBezTo>
                  <a:pt x="3479" y="158"/>
                  <a:pt x="2823" y="0"/>
                  <a:pt x="2169" y="102"/>
                </a:cubicBezTo>
                <a:cubicBezTo>
                  <a:pt x="1514" y="205"/>
                  <a:pt x="939" y="556"/>
                  <a:pt x="549" y="1091"/>
                </a:cubicBezTo>
                <a:cubicBezTo>
                  <a:pt x="158" y="1627"/>
                  <a:pt x="0" y="2282"/>
                  <a:pt x="102" y="2936"/>
                </a:cubicBezTo>
                <a:cubicBezTo>
                  <a:pt x="205" y="3591"/>
                  <a:pt x="556" y="4166"/>
                  <a:pt x="1091" y="4556"/>
                </a:cubicBezTo>
                <a:cubicBezTo>
                  <a:pt x="1520" y="4869"/>
                  <a:pt x="2026" y="5033"/>
                  <a:pt x="2547" y="5033"/>
                </a:cubicBezTo>
                <a:cubicBezTo>
                  <a:pt x="2676" y="5033"/>
                  <a:pt x="2806" y="5023"/>
                  <a:pt x="2936" y="5003"/>
                </a:cubicBezTo>
                <a:cubicBezTo>
                  <a:pt x="3591" y="4900"/>
                  <a:pt x="4166" y="4549"/>
                  <a:pt x="4556" y="4014"/>
                </a:cubicBezTo>
                <a:cubicBezTo>
                  <a:pt x="4947" y="3479"/>
                  <a:pt x="5105" y="2823"/>
                  <a:pt x="5003" y="2169"/>
                </a:cubicBezTo>
                <a:close/>
                <a:moveTo>
                  <a:pt x="4562" y="3482"/>
                </a:moveTo>
                <a:cubicBezTo>
                  <a:pt x="4396" y="3395"/>
                  <a:pt x="4047" y="3232"/>
                  <a:pt x="3521" y="3091"/>
                </a:cubicBezTo>
                <a:cubicBezTo>
                  <a:pt x="2860" y="2914"/>
                  <a:pt x="1782" y="2741"/>
                  <a:pt x="368" y="2905"/>
                </a:cubicBezTo>
                <a:cubicBezTo>
                  <a:pt x="367" y="2902"/>
                  <a:pt x="366" y="2898"/>
                  <a:pt x="366" y="2895"/>
                </a:cubicBezTo>
                <a:cubicBezTo>
                  <a:pt x="351" y="2802"/>
                  <a:pt x="343" y="2709"/>
                  <a:pt x="340" y="2616"/>
                </a:cubicBezTo>
                <a:cubicBezTo>
                  <a:pt x="508" y="2592"/>
                  <a:pt x="671" y="2573"/>
                  <a:pt x="829" y="2557"/>
                </a:cubicBezTo>
                <a:lnTo>
                  <a:pt x="829" y="2619"/>
                </a:lnTo>
                <a:cubicBezTo>
                  <a:pt x="829" y="2693"/>
                  <a:pt x="889" y="2753"/>
                  <a:pt x="963" y="2753"/>
                </a:cubicBezTo>
                <a:lnTo>
                  <a:pt x="3236" y="2753"/>
                </a:lnTo>
                <a:cubicBezTo>
                  <a:pt x="3289" y="2753"/>
                  <a:pt x="3336" y="2721"/>
                  <a:pt x="3357" y="2675"/>
                </a:cubicBezTo>
                <a:cubicBezTo>
                  <a:pt x="3445" y="2694"/>
                  <a:pt x="3527" y="2713"/>
                  <a:pt x="3604" y="2732"/>
                </a:cubicBezTo>
                <a:cubicBezTo>
                  <a:pt x="4168" y="2874"/>
                  <a:pt x="4536" y="3049"/>
                  <a:pt x="4690" y="3131"/>
                </a:cubicBezTo>
                <a:cubicBezTo>
                  <a:pt x="4658" y="3251"/>
                  <a:pt x="4615" y="3368"/>
                  <a:pt x="4562" y="3482"/>
                </a:cubicBezTo>
                <a:close/>
                <a:moveTo>
                  <a:pt x="4210" y="4020"/>
                </a:moveTo>
                <a:cubicBezTo>
                  <a:pt x="3983" y="3911"/>
                  <a:pt x="3583" y="3747"/>
                  <a:pt x="3019" y="3620"/>
                </a:cubicBezTo>
                <a:cubicBezTo>
                  <a:pt x="2250" y="3446"/>
                  <a:pt x="1414" y="3392"/>
                  <a:pt x="532" y="3459"/>
                </a:cubicBezTo>
                <a:cubicBezTo>
                  <a:pt x="490" y="3365"/>
                  <a:pt x="455" y="3267"/>
                  <a:pt x="426" y="3167"/>
                </a:cubicBezTo>
                <a:cubicBezTo>
                  <a:pt x="1778" y="3014"/>
                  <a:pt x="2807" y="3177"/>
                  <a:pt x="3439" y="3345"/>
                </a:cubicBezTo>
                <a:cubicBezTo>
                  <a:pt x="3944" y="3479"/>
                  <a:pt x="4281" y="3636"/>
                  <a:pt x="4435" y="3717"/>
                </a:cubicBezTo>
                <a:cubicBezTo>
                  <a:pt x="4406" y="3764"/>
                  <a:pt x="4374" y="3811"/>
                  <a:pt x="4341" y="3857"/>
                </a:cubicBezTo>
                <a:cubicBezTo>
                  <a:pt x="4300" y="3913"/>
                  <a:pt x="4256" y="3968"/>
                  <a:pt x="4210" y="4020"/>
                </a:cubicBezTo>
                <a:close/>
                <a:moveTo>
                  <a:pt x="3636" y="4484"/>
                </a:moveTo>
                <a:cubicBezTo>
                  <a:pt x="3629" y="4480"/>
                  <a:pt x="3623" y="4477"/>
                  <a:pt x="3616" y="4474"/>
                </a:cubicBezTo>
                <a:cubicBezTo>
                  <a:pt x="3046" y="4261"/>
                  <a:pt x="2113" y="4011"/>
                  <a:pt x="900" y="4025"/>
                </a:cubicBezTo>
                <a:cubicBezTo>
                  <a:pt x="814" y="3929"/>
                  <a:pt x="736" y="3826"/>
                  <a:pt x="669" y="3717"/>
                </a:cubicBezTo>
                <a:cubicBezTo>
                  <a:pt x="2381" y="3609"/>
                  <a:pt x="3524" y="4004"/>
                  <a:pt x="4009" y="4220"/>
                </a:cubicBezTo>
                <a:cubicBezTo>
                  <a:pt x="3894" y="4321"/>
                  <a:pt x="3769" y="4409"/>
                  <a:pt x="3636" y="4484"/>
                </a:cubicBezTo>
                <a:close/>
                <a:moveTo>
                  <a:pt x="1096" y="1754"/>
                </a:moveTo>
                <a:lnTo>
                  <a:pt x="2325" y="1754"/>
                </a:lnTo>
                <a:lnTo>
                  <a:pt x="2325" y="2486"/>
                </a:lnTo>
                <a:lnTo>
                  <a:pt x="1757" y="2486"/>
                </a:lnTo>
                <a:lnTo>
                  <a:pt x="1757" y="2335"/>
                </a:lnTo>
                <a:cubicBezTo>
                  <a:pt x="1757" y="2261"/>
                  <a:pt x="1697" y="2201"/>
                  <a:pt x="1624" y="2201"/>
                </a:cubicBezTo>
                <a:cubicBezTo>
                  <a:pt x="1550" y="2201"/>
                  <a:pt x="1490" y="2261"/>
                  <a:pt x="1490" y="2335"/>
                </a:cubicBezTo>
                <a:lnTo>
                  <a:pt x="1490" y="2486"/>
                </a:lnTo>
                <a:lnTo>
                  <a:pt x="1096" y="2486"/>
                </a:lnTo>
                <a:lnTo>
                  <a:pt x="1096" y="1754"/>
                </a:lnTo>
                <a:close/>
                <a:moveTo>
                  <a:pt x="3103" y="1857"/>
                </a:moveTo>
                <a:lnTo>
                  <a:pt x="3103" y="2486"/>
                </a:lnTo>
                <a:lnTo>
                  <a:pt x="2591" y="2486"/>
                </a:lnTo>
                <a:lnTo>
                  <a:pt x="2591" y="1775"/>
                </a:lnTo>
                <a:lnTo>
                  <a:pt x="2591" y="1678"/>
                </a:lnTo>
                <a:lnTo>
                  <a:pt x="2946" y="1803"/>
                </a:lnTo>
                <a:lnTo>
                  <a:pt x="3103" y="1857"/>
                </a:lnTo>
                <a:close/>
                <a:moveTo>
                  <a:pt x="1441" y="1487"/>
                </a:moveTo>
                <a:lnTo>
                  <a:pt x="1704" y="1366"/>
                </a:lnTo>
                <a:lnTo>
                  <a:pt x="2047" y="1487"/>
                </a:lnTo>
                <a:lnTo>
                  <a:pt x="1441" y="1487"/>
                </a:lnTo>
                <a:close/>
                <a:moveTo>
                  <a:pt x="3773" y="2501"/>
                </a:moveTo>
                <a:cubicBezTo>
                  <a:pt x="3994" y="2437"/>
                  <a:pt x="4326" y="2376"/>
                  <a:pt x="4760" y="2392"/>
                </a:cubicBezTo>
                <a:cubicBezTo>
                  <a:pt x="4772" y="2549"/>
                  <a:pt x="4767" y="2706"/>
                  <a:pt x="4746" y="2859"/>
                </a:cubicBezTo>
                <a:cubicBezTo>
                  <a:pt x="4564" y="2769"/>
                  <a:pt x="4238" y="2626"/>
                  <a:pt x="3773" y="2501"/>
                </a:cubicBezTo>
                <a:close/>
                <a:moveTo>
                  <a:pt x="764" y="1248"/>
                </a:moveTo>
                <a:cubicBezTo>
                  <a:pt x="1113" y="771"/>
                  <a:pt x="1626" y="457"/>
                  <a:pt x="2210" y="366"/>
                </a:cubicBezTo>
                <a:cubicBezTo>
                  <a:pt x="2326" y="348"/>
                  <a:pt x="2442" y="339"/>
                  <a:pt x="2557" y="339"/>
                </a:cubicBezTo>
                <a:cubicBezTo>
                  <a:pt x="3022" y="339"/>
                  <a:pt x="3474" y="485"/>
                  <a:pt x="3857" y="764"/>
                </a:cubicBezTo>
                <a:cubicBezTo>
                  <a:pt x="4311" y="1095"/>
                  <a:pt x="4616" y="1576"/>
                  <a:pt x="4724" y="2124"/>
                </a:cubicBezTo>
                <a:cubicBezTo>
                  <a:pt x="4651" y="2122"/>
                  <a:pt x="4581" y="2122"/>
                  <a:pt x="4514" y="2124"/>
                </a:cubicBezTo>
                <a:lnTo>
                  <a:pt x="4514" y="1713"/>
                </a:lnTo>
                <a:cubicBezTo>
                  <a:pt x="4514" y="1639"/>
                  <a:pt x="4455" y="1579"/>
                  <a:pt x="4381" y="1579"/>
                </a:cubicBezTo>
                <a:cubicBezTo>
                  <a:pt x="4307" y="1579"/>
                  <a:pt x="4248" y="1639"/>
                  <a:pt x="4248" y="1713"/>
                </a:cubicBezTo>
                <a:lnTo>
                  <a:pt x="4248" y="2140"/>
                </a:lnTo>
                <a:cubicBezTo>
                  <a:pt x="4233" y="2142"/>
                  <a:pt x="4220" y="2143"/>
                  <a:pt x="4206" y="2145"/>
                </a:cubicBezTo>
                <a:lnTo>
                  <a:pt x="4206" y="1779"/>
                </a:lnTo>
                <a:cubicBezTo>
                  <a:pt x="4206" y="1706"/>
                  <a:pt x="4146" y="1646"/>
                  <a:pt x="4073" y="1646"/>
                </a:cubicBezTo>
                <a:cubicBezTo>
                  <a:pt x="3999" y="1646"/>
                  <a:pt x="3939" y="1706"/>
                  <a:pt x="3939" y="1779"/>
                </a:cubicBezTo>
                <a:lnTo>
                  <a:pt x="3939" y="2186"/>
                </a:lnTo>
                <a:cubicBezTo>
                  <a:pt x="3651" y="2242"/>
                  <a:pt x="3459" y="2324"/>
                  <a:pt x="3369" y="2368"/>
                </a:cubicBezTo>
                <a:lnTo>
                  <a:pt x="3369" y="1951"/>
                </a:lnTo>
                <a:lnTo>
                  <a:pt x="3370" y="1951"/>
                </a:lnTo>
                <a:cubicBezTo>
                  <a:pt x="3384" y="1956"/>
                  <a:pt x="3399" y="1959"/>
                  <a:pt x="3414" y="1959"/>
                </a:cubicBezTo>
                <a:cubicBezTo>
                  <a:pt x="3469" y="1959"/>
                  <a:pt x="3520" y="1925"/>
                  <a:pt x="3540" y="1870"/>
                </a:cubicBezTo>
                <a:cubicBezTo>
                  <a:pt x="3564" y="1800"/>
                  <a:pt x="3527" y="1724"/>
                  <a:pt x="3458" y="1700"/>
                </a:cubicBezTo>
                <a:lnTo>
                  <a:pt x="1741" y="1097"/>
                </a:lnTo>
                <a:cubicBezTo>
                  <a:pt x="1708" y="1085"/>
                  <a:pt x="1673" y="1087"/>
                  <a:pt x="1641" y="1102"/>
                </a:cubicBezTo>
                <a:lnTo>
                  <a:pt x="763" y="1504"/>
                </a:lnTo>
                <a:cubicBezTo>
                  <a:pt x="696" y="1535"/>
                  <a:pt x="667" y="1614"/>
                  <a:pt x="697" y="1681"/>
                </a:cubicBezTo>
                <a:cubicBezTo>
                  <a:pt x="721" y="1734"/>
                  <a:pt x="775" y="1763"/>
                  <a:pt x="829" y="1758"/>
                </a:cubicBezTo>
                <a:lnTo>
                  <a:pt x="829" y="2289"/>
                </a:lnTo>
                <a:cubicBezTo>
                  <a:pt x="673" y="2304"/>
                  <a:pt x="513" y="2323"/>
                  <a:pt x="348" y="2346"/>
                </a:cubicBezTo>
                <a:cubicBezTo>
                  <a:pt x="384" y="1953"/>
                  <a:pt x="526" y="1576"/>
                  <a:pt x="764" y="1248"/>
                </a:cubicBezTo>
                <a:close/>
                <a:moveTo>
                  <a:pt x="2895" y="4739"/>
                </a:moveTo>
                <a:cubicBezTo>
                  <a:pt x="2311" y="4831"/>
                  <a:pt x="1726" y="4689"/>
                  <a:pt x="1248" y="4341"/>
                </a:cubicBezTo>
                <a:cubicBezTo>
                  <a:pt x="1227" y="4326"/>
                  <a:pt x="1207" y="4310"/>
                  <a:pt x="1186" y="4294"/>
                </a:cubicBezTo>
                <a:cubicBezTo>
                  <a:pt x="2071" y="4314"/>
                  <a:pt x="2783" y="4477"/>
                  <a:pt x="3286" y="4641"/>
                </a:cubicBezTo>
                <a:cubicBezTo>
                  <a:pt x="3160" y="4685"/>
                  <a:pt x="3029" y="4718"/>
                  <a:pt x="2895" y="4739"/>
                </a:cubicBezTo>
                <a:close/>
              </a:path>
            </a:pathLst>
          </a:custGeom>
          <a:solidFill>
            <a:srgbClr val="C9111A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康熙字典體" pitchFamily="2" charset="-120"/>
              <a:ea typeface="康熙字典體" pitchFamily="2" charset="-120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1430" y="3547745"/>
            <a:ext cx="2984500" cy="25171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5722" y="180892"/>
            <a:ext cx="4860599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096000" y="1695450"/>
            <a:ext cx="923330" cy="22098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4800" smtClean="0">
                <a:solidFill>
                  <a:schemeClr val="bg1"/>
                </a:solidFill>
                <a:latin typeface="康熙字典體" pitchFamily="2" charset="-120"/>
                <a:ea typeface="康熙字典體" pitchFamily="2" charset="-120"/>
              </a:rPr>
              <a:t>第一章</a:t>
            </a:r>
            <a:endParaRPr lang="zh-CN" altLang="en-US" sz="4800">
              <a:solidFill>
                <a:schemeClr val="bg1"/>
              </a:solidFill>
              <a:latin typeface="康熙字典體" pitchFamily="2" charset="-120"/>
              <a:ea typeface="康熙字典體" pitchFamily="2" charset="-12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45050" y="5793105"/>
            <a:ext cx="1564640" cy="4603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2400" smtClean="0">
                <a:solidFill>
                  <a:schemeClr val="bg1"/>
                </a:solidFill>
                <a:latin typeface="康熙字典體" pitchFamily="2" charset="-120"/>
                <a:ea typeface="康熙字典體" pitchFamily="2" charset="-120"/>
              </a:rPr>
              <a:t>统计方法</a:t>
            </a:r>
            <a:endParaRPr lang="zh-CN" altLang="en-US" sz="2400" smtClean="0">
              <a:solidFill>
                <a:schemeClr val="bg1"/>
              </a:solidFill>
              <a:latin typeface="康熙字典體" pitchFamily="2" charset="-120"/>
              <a:ea typeface="康熙字典體" pitchFamily="2" charset="-120"/>
            </a:endParaRPr>
          </a:p>
        </p:txBody>
      </p:sp>
      <p:sp>
        <p:nvSpPr>
          <p:cNvPr id="6" name="farm_112762"/>
          <p:cNvSpPr>
            <a:spLocks noChangeAspect="1"/>
          </p:cNvSpPr>
          <p:nvPr/>
        </p:nvSpPr>
        <p:spPr bwMode="auto">
          <a:xfrm>
            <a:off x="5478984" y="5339985"/>
            <a:ext cx="297143" cy="292486"/>
          </a:xfrm>
          <a:custGeom>
            <a:avLst/>
            <a:gdLst>
              <a:gd name="T0" fmla="*/ 372171 w 604011"/>
              <a:gd name="T1" fmla="*/ 372171 w 604011"/>
              <a:gd name="T2" fmla="*/ 372171 w 604011"/>
              <a:gd name="T3" fmla="*/ 372171 w 604011"/>
              <a:gd name="T4" fmla="*/ 372171 w 604011"/>
              <a:gd name="T5" fmla="*/ 372171 w 604011"/>
              <a:gd name="T6" fmla="*/ 372171 w 604011"/>
              <a:gd name="T7" fmla="*/ 372171 w 604011"/>
              <a:gd name="T8" fmla="*/ 372171 w 604011"/>
              <a:gd name="T9" fmla="*/ 372171 w 604011"/>
              <a:gd name="T10" fmla="*/ 372171 w 604011"/>
              <a:gd name="T11" fmla="*/ 372171 w 604011"/>
              <a:gd name="T12" fmla="*/ 372171 w 604011"/>
              <a:gd name="T13" fmla="*/ 372171 w 604011"/>
              <a:gd name="T14" fmla="*/ 372171 w 604011"/>
              <a:gd name="T15" fmla="*/ 372171 w 604011"/>
              <a:gd name="T16" fmla="*/ 372171 w 604011"/>
              <a:gd name="T17" fmla="*/ 372171 w 604011"/>
              <a:gd name="T18" fmla="*/ 372171 w 604011"/>
              <a:gd name="T19" fmla="*/ 372171 w 604011"/>
              <a:gd name="T20" fmla="*/ 372171 w 604011"/>
              <a:gd name="T21" fmla="*/ 372171 w 604011"/>
              <a:gd name="T22" fmla="*/ 372171 w 604011"/>
              <a:gd name="T23" fmla="*/ 372171 w 604011"/>
              <a:gd name="T24" fmla="*/ 372171 w 604011"/>
              <a:gd name="T25" fmla="*/ 372171 w 604011"/>
              <a:gd name="T26" fmla="*/ 372171 w 604011"/>
              <a:gd name="T27" fmla="*/ 372171 w 604011"/>
              <a:gd name="T28" fmla="*/ 372171 w 604011"/>
              <a:gd name="T29" fmla="*/ 372171 w 604011"/>
              <a:gd name="T30" fmla="*/ 372171 w 604011"/>
              <a:gd name="T31" fmla="*/ 372171 w 604011"/>
              <a:gd name="T32" fmla="*/ 372171 w 604011"/>
              <a:gd name="T33" fmla="*/ 372171 w 604011"/>
              <a:gd name="T34" fmla="*/ 372171 w 604011"/>
              <a:gd name="T35" fmla="*/ 372171 w 604011"/>
              <a:gd name="T36" fmla="*/ 372171 w 604011"/>
              <a:gd name="T37" fmla="*/ 372171 w 604011"/>
              <a:gd name="T38" fmla="*/ 372171 w 604011"/>
              <a:gd name="T39" fmla="*/ 372171 w 604011"/>
              <a:gd name="T40" fmla="*/ 372171 w 604011"/>
              <a:gd name="T41" fmla="*/ 372171 w 604011"/>
              <a:gd name="T42" fmla="*/ 372171 w 604011"/>
              <a:gd name="T43" fmla="*/ 372171 w 604011"/>
              <a:gd name="T44" fmla="*/ 372171 w 604011"/>
              <a:gd name="T45" fmla="*/ 372171 w 604011"/>
              <a:gd name="T46" fmla="*/ 372171 w 604011"/>
              <a:gd name="T47" fmla="*/ 372171 w 604011"/>
              <a:gd name="T48" fmla="*/ 372171 w 604011"/>
              <a:gd name="T49" fmla="*/ 372171 w 604011"/>
              <a:gd name="T50" fmla="*/ 372171 w 604011"/>
              <a:gd name="T51" fmla="*/ 372171 w 604011"/>
              <a:gd name="T52" fmla="*/ 372171 w 604011"/>
              <a:gd name="T53" fmla="*/ 372171 w 604011"/>
              <a:gd name="T54" fmla="*/ 372171 w 604011"/>
              <a:gd name="T55" fmla="*/ 372171 w 604011"/>
              <a:gd name="T56" fmla="*/ 372171 w 604011"/>
              <a:gd name="T57" fmla="*/ 372171 w 604011"/>
              <a:gd name="T58" fmla="*/ 372171 w 604011"/>
              <a:gd name="T59" fmla="*/ 372171 w 604011"/>
              <a:gd name="T60" fmla="*/ 372171 w 604011"/>
              <a:gd name="T61" fmla="*/ 372171 w 604011"/>
              <a:gd name="T62" fmla="*/ 372171 w 604011"/>
              <a:gd name="T63" fmla="*/ 372171 w 604011"/>
              <a:gd name="T64" fmla="*/ 372171 w 604011"/>
              <a:gd name="T65" fmla="*/ 372171 w 604011"/>
              <a:gd name="T66" fmla="*/ 372171 w 604011"/>
              <a:gd name="T67" fmla="*/ 372171 w 604011"/>
              <a:gd name="T68" fmla="*/ 372171 w 604011"/>
              <a:gd name="T69" fmla="*/ 372171 w 604011"/>
              <a:gd name="T70" fmla="*/ 372171 w 604011"/>
              <a:gd name="T71" fmla="*/ 372171 w 604011"/>
              <a:gd name="T72" fmla="*/ 372171 w 604011"/>
              <a:gd name="T73" fmla="*/ 372171 w 604011"/>
              <a:gd name="T74" fmla="*/ 372171 w 604011"/>
              <a:gd name="T75" fmla="*/ 372171 w 604011"/>
              <a:gd name="T76" fmla="*/ 372171 w 604011"/>
              <a:gd name="T77" fmla="*/ 372171 w 604011"/>
              <a:gd name="T78" fmla="*/ 372171 w 604011"/>
              <a:gd name="T79" fmla="*/ 372171 w 604011"/>
              <a:gd name="T80" fmla="*/ 372171 w 604011"/>
              <a:gd name="T81" fmla="*/ 372171 w 604011"/>
              <a:gd name="T82" fmla="*/ 372171 w 604011"/>
              <a:gd name="T83" fmla="*/ 372171 w 604011"/>
              <a:gd name="T84" fmla="*/ 372171 w 604011"/>
              <a:gd name="T85" fmla="*/ 372171 w 604011"/>
              <a:gd name="T86" fmla="*/ 372171 w 604011"/>
              <a:gd name="T87" fmla="*/ 372171 w 604011"/>
              <a:gd name="T88" fmla="*/ 372171 w 604011"/>
              <a:gd name="T89" fmla="*/ 372171 w 604011"/>
              <a:gd name="T90" fmla="*/ 372171 w 604011"/>
              <a:gd name="T91" fmla="*/ 372171 w 604011"/>
              <a:gd name="T92" fmla="*/ 372171 w 604011"/>
              <a:gd name="T93" fmla="*/ 372171 w 604011"/>
              <a:gd name="T94" fmla="*/ 372171 w 604011"/>
              <a:gd name="T95" fmla="*/ 372171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105" h="5033">
                <a:moveTo>
                  <a:pt x="5003" y="2169"/>
                </a:moveTo>
                <a:cubicBezTo>
                  <a:pt x="4900" y="1514"/>
                  <a:pt x="4549" y="939"/>
                  <a:pt x="4014" y="549"/>
                </a:cubicBezTo>
                <a:cubicBezTo>
                  <a:pt x="3479" y="158"/>
                  <a:pt x="2823" y="0"/>
                  <a:pt x="2169" y="102"/>
                </a:cubicBezTo>
                <a:cubicBezTo>
                  <a:pt x="1514" y="205"/>
                  <a:pt x="939" y="556"/>
                  <a:pt x="549" y="1091"/>
                </a:cubicBezTo>
                <a:cubicBezTo>
                  <a:pt x="158" y="1627"/>
                  <a:pt x="0" y="2282"/>
                  <a:pt x="102" y="2936"/>
                </a:cubicBezTo>
                <a:cubicBezTo>
                  <a:pt x="205" y="3591"/>
                  <a:pt x="556" y="4166"/>
                  <a:pt x="1091" y="4556"/>
                </a:cubicBezTo>
                <a:cubicBezTo>
                  <a:pt x="1520" y="4869"/>
                  <a:pt x="2026" y="5033"/>
                  <a:pt x="2547" y="5033"/>
                </a:cubicBezTo>
                <a:cubicBezTo>
                  <a:pt x="2676" y="5033"/>
                  <a:pt x="2806" y="5023"/>
                  <a:pt x="2936" y="5003"/>
                </a:cubicBezTo>
                <a:cubicBezTo>
                  <a:pt x="3591" y="4900"/>
                  <a:pt x="4166" y="4549"/>
                  <a:pt x="4556" y="4014"/>
                </a:cubicBezTo>
                <a:cubicBezTo>
                  <a:pt x="4947" y="3479"/>
                  <a:pt x="5105" y="2823"/>
                  <a:pt x="5003" y="2169"/>
                </a:cubicBezTo>
                <a:close/>
                <a:moveTo>
                  <a:pt x="4562" y="3482"/>
                </a:moveTo>
                <a:cubicBezTo>
                  <a:pt x="4396" y="3395"/>
                  <a:pt x="4047" y="3232"/>
                  <a:pt x="3521" y="3091"/>
                </a:cubicBezTo>
                <a:cubicBezTo>
                  <a:pt x="2860" y="2914"/>
                  <a:pt x="1782" y="2741"/>
                  <a:pt x="368" y="2905"/>
                </a:cubicBezTo>
                <a:cubicBezTo>
                  <a:pt x="367" y="2902"/>
                  <a:pt x="366" y="2898"/>
                  <a:pt x="366" y="2895"/>
                </a:cubicBezTo>
                <a:cubicBezTo>
                  <a:pt x="351" y="2802"/>
                  <a:pt x="343" y="2709"/>
                  <a:pt x="340" y="2616"/>
                </a:cubicBezTo>
                <a:cubicBezTo>
                  <a:pt x="508" y="2592"/>
                  <a:pt x="671" y="2573"/>
                  <a:pt x="829" y="2557"/>
                </a:cubicBezTo>
                <a:lnTo>
                  <a:pt x="829" y="2619"/>
                </a:lnTo>
                <a:cubicBezTo>
                  <a:pt x="829" y="2693"/>
                  <a:pt x="889" y="2753"/>
                  <a:pt x="963" y="2753"/>
                </a:cubicBezTo>
                <a:lnTo>
                  <a:pt x="3236" y="2753"/>
                </a:lnTo>
                <a:cubicBezTo>
                  <a:pt x="3289" y="2753"/>
                  <a:pt x="3336" y="2721"/>
                  <a:pt x="3357" y="2675"/>
                </a:cubicBezTo>
                <a:cubicBezTo>
                  <a:pt x="3445" y="2694"/>
                  <a:pt x="3527" y="2713"/>
                  <a:pt x="3604" y="2732"/>
                </a:cubicBezTo>
                <a:cubicBezTo>
                  <a:pt x="4168" y="2874"/>
                  <a:pt x="4536" y="3049"/>
                  <a:pt x="4690" y="3131"/>
                </a:cubicBezTo>
                <a:cubicBezTo>
                  <a:pt x="4658" y="3251"/>
                  <a:pt x="4615" y="3368"/>
                  <a:pt x="4562" y="3482"/>
                </a:cubicBezTo>
                <a:close/>
                <a:moveTo>
                  <a:pt x="4210" y="4020"/>
                </a:moveTo>
                <a:cubicBezTo>
                  <a:pt x="3983" y="3911"/>
                  <a:pt x="3583" y="3747"/>
                  <a:pt x="3019" y="3620"/>
                </a:cubicBezTo>
                <a:cubicBezTo>
                  <a:pt x="2250" y="3446"/>
                  <a:pt x="1414" y="3392"/>
                  <a:pt x="532" y="3459"/>
                </a:cubicBezTo>
                <a:cubicBezTo>
                  <a:pt x="490" y="3365"/>
                  <a:pt x="455" y="3267"/>
                  <a:pt x="426" y="3167"/>
                </a:cubicBezTo>
                <a:cubicBezTo>
                  <a:pt x="1778" y="3014"/>
                  <a:pt x="2807" y="3177"/>
                  <a:pt x="3439" y="3345"/>
                </a:cubicBezTo>
                <a:cubicBezTo>
                  <a:pt x="3944" y="3479"/>
                  <a:pt x="4281" y="3636"/>
                  <a:pt x="4435" y="3717"/>
                </a:cubicBezTo>
                <a:cubicBezTo>
                  <a:pt x="4406" y="3764"/>
                  <a:pt x="4374" y="3811"/>
                  <a:pt x="4341" y="3857"/>
                </a:cubicBezTo>
                <a:cubicBezTo>
                  <a:pt x="4300" y="3913"/>
                  <a:pt x="4256" y="3968"/>
                  <a:pt x="4210" y="4020"/>
                </a:cubicBezTo>
                <a:close/>
                <a:moveTo>
                  <a:pt x="3636" y="4484"/>
                </a:moveTo>
                <a:cubicBezTo>
                  <a:pt x="3629" y="4480"/>
                  <a:pt x="3623" y="4477"/>
                  <a:pt x="3616" y="4474"/>
                </a:cubicBezTo>
                <a:cubicBezTo>
                  <a:pt x="3046" y="4261"/>
                  <a:pt x="2113" y="4011"/>
                  <a:pt x="900" y="4025"/>
                </a:cubicBezTo>
                <a:cubicBezTo>
                  <a:pt x="814" y="3929"/>
                  <a:pt x="736" y="3826"/>
                  <a:pt x="669" y="3717"/>
                </a:cubicBezTo>
                <a:cubicBezTo>
                  <a:pt x="2381" y="3609"/>
                  <a:pt x="3524" y="4004"/>
                  <a:pt x="4009" y="4220"/>
                </a:cubicBezTo>
                <a:cubicBezTo>
                  <a:pt x="3894" y="4321"/>
                  <a:pt x="3769" y="4409"/>
                  <a:pt x="3636" y="4484"/>
                </a:cubicBezTo>
                <a:close/>
                <a:moveTo>
                  <a:pt x="1096" y="1754"/>
                </a:moveTo>
                <a:lnTo>
                  <a:pt x="2325" y="1754"/>
                </a:lnTo>
                <a:lnTo>
                  <a:pt x="2325" y="2486"/>
                </a:lnTo>
                <a:lnTo>
                  <a:pt x="1757" y="2486"/>
                </a:lnTo>
                <a:lnTo>
                  <a:pt x="1757" y="2335"/>
                </a:lnTo>
                <a:cubicBezTo>
                  <a:pt x="1757" y="2261"/>
                  <a:pt x="1697" y="2201"/>
                  <a:pt x="1624" y="2201"/>
                </a:cubicBezTo>
                <a:cubicBezTo>
                  <a:pt x="1550" y="2201"/>
                  <a:pt x="1490" y="2261"/>
                  <a:pt x="1490" y="2335"/>
                </a:cubicBezTo>
                <a:lnTo>
                  <a:pt x="1490" y="2486"/>
                </a:lnTo>
                <a:lnTo>
                  <a:pt x="1096" y="2486"/>
                </a:lnTo>
                <a:lnTo>
                  <a:pt x="1096" y="1754"/>
                </a:lnTo>
                <a:close/>
                <a:moveTo>
                  <a:pt x="3103" y="1857"/>
                </a:moveTo>
                <a:lnTo>
                  <a:pt x="3103" y="2486"/>
                </a:lnTo>
                <a:lnTo>
                  <a:pt x="2591" y="2486"/>
                </a:lnTo>
                <a:lnTo>
                  <a:pt x="2591" y="1775"/>
                </a:lnTo>
                <a:lnTo>
                  <a:pt x="2591" y="1678"/>
                </a:lnTo>
                <a:lnTo>
                  <a:pt x="2946" y="1803"/>
                </a:lnTo>
                <a:lnTo>
                  <a:pt x="3103" y="1857"/>
                </a:lnTo>
                <a:close/>
                <a:moveTo>
                  <a:pt x="1441" y="1487"/>
                </a:moveTo>
                <a:lnTo>
                  <a:pt x="1704" y="1366"/>
                </a:lnTo>
                <a:lnTo>
                  <a:pt x="2047" y="1487"/>
                </a:lnTo>
                <a:lnTo>
                  <a:pt x="1441" y="1487"/>
                </a:lnTo>
                <a:close/>
                <a:moveTo>
                  <a:pt x="3773" y="2501"/>
                </a:moveTo>
                <a:cubicBezTo>
                  <a:pt x="3994" y="2437"/>
                  <a:pt x="4326" y="2376"/>
                  <a:pt x="4760" y="2392"/>
                </a:cubicBezTo>
                <a:cubicBezTo>
                  <a:pt x="4772" y="2549"/>
                  <a:pt x="4767" y="2706"/>
                  <a:pt x="4746" y="2859"/>
                </a:cubicBezTo>
                <a:cubicBezTo>
                  <a:pt x="4564" y="2769"/>
                  <a:pt x="4238" y="2626"/>
                  <a:pt x="3773" y="2501"/>
                </a:cubicBezTo>
                <a:close/>
                <a:moveTo>
                  <a:pt x="764" y="1248"/>
                </a:moveTo>
                <a:cubicBezTo>
                  <a:pt x="1113" y="771"/>
                  <a:pt x="1626" y="457"/>
                  <a:pt x="2210" y="366"/>
                </a:cubicBezTo>
                <a:cubicBezTo>
                  <a:pt x="2326" y="348"/>
                  <a:pt x="2442" y="339"/>
                  <a:pt x="2557" y="339"/>
                </a:cubicBezTo>
                <a:cubicBezTo>
                  <a:pt x="3022" y="339"/>
                  <a:pt x="3474" y="485"/>
                  <a:pt x="3857" y="764"/>
                </a:cubicBezTo>
                <a:cubicBezTo>
                  <a:pt x="4311" y="1095"/>
                  <a:pt x="4616" y="1576"/>
                  <a:pt x="4724" y="2124"/>
                </a:cubicBezTo>
                <a:cubicBezTo>
                  <a:pt x="4651" y="2122"/>
                  <a:pt x="4581" y="2122"/>
                  <a:pt x="4514" y="2124"/>
                </a:cubicBezTo>
                <a:lnTo>
                  <a:pt x="4514" y="1713"/>
                </a:lnTo>
                <a:cubicBezTo>
                  <a:pt x="4514" y="1639"/>
                  <a:pt x="4455" y="1579"/>
                  <a:pt x="4381" y="1579"/>
                </a:cubicBezTo>
                <a:cubicBezTo>
                  <a:pt x="4307" y="1579"/>
                  <a:pt x="4248" y="1639"/>
                  <a:pt x="4248" y="1713"/>
                </a:cubicBezTo>
                <a:lnTo>
                  <a:pt x="4248" y="2140"/>
                </a:lnTo>
                <a:cubicBezTo>
                  <a:pt x="4233" y="2142"/>
                  <a:pt x="4220" y="2143"/>
                  <a:pt x="4206" y="2145"/>
                </a:cubicBezTo>
                <a:lnTo>
                  <a:pt x="4206" y="1779"/>
                </a:lnTo>
                <a:cubicBezTo>
                  <a:pt x="4206" y="1706"/>
                  <a:pt x="4146" y="1646"/>
                  <a:pt x="4073" y="1646"/>
                </a:cubicBezTo>
                <a:cubicBezTo>
                  <a:pt x="3999" y="1646"/>
                  <a:pt x="3939" y="1706"/>
                  <a:pt x="3939" y="1779"/>
                </a:cubicBezTo>
                <a:lnTo>
                  <a:pt x="3939" y="2186"/>
                </a:lnTo>
                <a:cubicBezTo>
                  <a:pt x="3651" y="2242"/>
                  <a:pt x="3459" y="2324"/>
                  <a:pt x="3369" y="2368"/>
                </a:cubicBezTo>
                <a:lnTo>
                  <a:pt x="3369" y="1951"/>
                </a:lnTo>
                <a:lnTo>
                  <a:pt x="3370" y="1951"/>
                </a:lnTo>
                <a:cubicBezTo>
                  <a:pt x="3384" y="1956"/>
                  <a:pt x="3399" y="1959"/>
                  <a:pt x="3414" y="1959"/>
                </a:cubicBezTo>
                <a:cubicBezTo>
                  <a:pt x="3469" y="1959"/>
                  <a:pt x="3520" y="1925"/>
                  <a:pt x="3540" y="1870"/>
                </a:cubicBezTo>
                <a:cubicBezTo>
                  <a:pt x="3564" y="1800"/>
                  <a:pt x="3527" y="1724"/>
                  <a:pt x="3458" y="1700"/>
                </a:cubicBezTo>
                <a:lnTo>
                  <a:pt x="1741" y="1097"/>
                </a:lnTo>
                <a:cubicBezTo>
                  <a:pt x="1708" y="1085"/>
                  <a:pt x="1673" y="1087"/>
                  <a:pt x="1641" y="1102"/>
                </a:cubicBezTo>
                <a:lnTo>
                  <a:pt x="763" y="1504"/>
                </a:lnTo>
                <a:cubicBezTo>
                  <a:pt x="696" y="1535"/>
                  <a:pt x="667" y="1614"/>
                  <a:pt x="697" y="1681"/>
                </a:cubicBezTo>
                <a:cubicBezTo>
                  <a:pt x="721" y="1734"/>
                  <a:pt x="775" y="1763"/>
                  <a:pt x="829" y="1758"/>
                </a:cubicBezTo>
                <a:lnTo>
                  <a:pt x="829" y="2289"/>
                </a:lnTo>
                <a:cubicBezTo>
                  <a:pt x="673" y="2304"/>
                  <a:pt x="513" y="2323"/>
                  <a:pt x="348" y="2346"/>
                </a:cubicBezTo>
                <a:cubicBezTo>
                  <a:pt x="384" y="1953"/>
                  <a:pt x="526" y="1576"/>
                  <a:pt x="764" y="1248"/>
                </a:cubicBezTo>
                <a:close/>
                <a:moveTo>
                  <a:pt x="2895" y="4739"/>
                </a:moveTo>
                <a:cubicBezTo>
                  <a:pt x="2311" y="4831"/>
                  <a:pt x="1726" y="4689"/>
                  <a:pt x="1248" y="4341"/>
                </a:cubicBezTo>
                <a:cubicBezTo>
                  <a:pt x="1227" y="4326"/>
                  <a:pt x="1207" y="4310"/>
                  <a:pt x="1186" y="4294"/>
                </a:cubicBezTo>
                <a:cubicBezTo>
                  <a:pt x="2071" y="4314"/>
                  <a:pt x="2783" y="4477"/>
                  <a:pt x="3286" y="4641"/>
                </a:cubicBezTo>
                <a:cubicBezTo>
                  <a:pt x="3160" y="4685"/>
                  <a:pt x="3029" y="4718"/>
                  <a:pt x="2895" y="4739"/>
                </a:cubicBezTo>
                <a:close/>
              </a:path>
            </a:pathLst>
          </a:custGeom>
          <a:solidFill>
            <a:srgbClr val="C9111A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康熙字典體" pitchFamily="2" charset="-120"/>
              <a:ea typeface="康熙字典體" pitchFamily="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750310" y="1029970"/>
            <a:ext cx="59289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smtClean="0">
                <a:latin typeface="华文楷体" panose="02010600040101010101" charset="-122"/>
                <a:ea typeface="华文楷体" panose="02010600040101010101" charset="-122"/>
              </a:rPr>
              <a:t>统计方法</a:t>
            </a:r>
            <a:endParaRPr lang="zh-CN" altLang="en-US" sz="5400" smtClean="0">
              <a:latin typeface="华文楷体" panose="02010600040101010101" charset="-122"/>
              <a:ea typeface="华文楷体" panose="02010600040101010101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-229870" y="4097020"/>
            <a:ext cx="2400300" cy="283337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348355" y="2245360"/>
            <a:ext cx="67322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>
              <a:lnSpc>
                <a:spcPct val="150000"/>
              </a:lnSpc>
            </a:pPr>
            <a:r>
              <a:rPr lang="en-US" altLang="zh-CN" sz="240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Different value</a:t>
            </a:r>
            <a:r>
              <a:rPr lang="zh-CN" altLang="en-US" sz="240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，</a:t>
            </a:r>
            <a:r>
              <a:rPr lang="en-US" altLang="zh-CN" sz="240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different way</a:t>
            </a:r>
            <a:endParaRPr lang="zh-CN" altLang="en-US" sz="2400">
              <a:solidFill>
                <a:schemeClr val="tx1">
                  <a:lumMod val="50000"/>
                  <a:lumOff val="50000"/>
                </a:schemeClr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2170430" y="4097020"/>
            <a:ext cx="1433195" cy="1063625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研究目的</a:t>
            </a:r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4512310" y="4097655"/>
            <a:ext cx="1433195" cy="10629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可分析的</a:t>
            </a:r>
            <a:endParaRPr lang="zh-CN" altLang="en-US"/>
          </a:p>
          <a:p>
            <a:pPr algn="ctr"/>
            <a:r>
              <a:rPr lang="zh-CN" altLang="en-US"/>
              <a:t>变量</a:t>
            </a:r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6921500" y="3448685"/>
            <a:ext cx="1433195" cy="10629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数据类型 </a:t>
            </a:r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9401810" y="4220845"/>
            <a:ext cx="1433195" cy="10629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统计方法 </a:t>
            </a:r>
            <a:endParaRPr lang="zh-CN" altLang="en-US"/>
          </a:p>
        </p:txBody>
      </p:sp>
      <p:sp>
        <p:nvSpPr>
          <p:cNvPr id="13" name="右箭头 12"/>
          <p:cNvSpPr/>
          <p:nvPr/>
        </p:nvSpPr>
        <p:spPr>
          <a:xfrm>
            <a:off x="3724910" y="4400550"/>
            <a:ext cx="494665" cy="45720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右箭头 13"/>
          <p:cNvSpPr/>
          <p:nvPr/>
        </p:nvSpPr>
        <p:spPr>
          <a:xfrm>
            <a:off x="6158865" y="4400550"/>
            <a:ext cx="494665" cy="45720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右箭头 14"/>
          <p:cNvSpPr/>
          <p:nvPr/>
        </p:nvSpPr>
        <p:spPr>
          <a:xfrm>
            <a:off x="8684260" y="4400550"/>
            <a:ext cx="494665" cy="457200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6921500" y="4857115"/>
            <a:ext cx="1433195" cy="1062990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设计方法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39306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1.1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研究目的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590" y="990600"/>
            <a:ext cx="8902065" cy="51968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39306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1.2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资料分类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85" y="1430655"/>
            <a:ext cx="11180445" cy="36334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392170" y="1642745"/>
            <a:ext cx="2804795" cy="1359535"/>
          </a:xfrm>
          <a:prstGeom prst="rect">
            <a:avLst/>
          </a:prstGeom>
          <a:noFill/>
          <a:ln w="38100">
            <a:solidFill>
              <a:srgbClr val="00B05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373495" y="3372485"/>
            <a:ext cx="1346200" cy="681355"/>
          </a:xfrm>
          <a:prstGeom prst="rect">
            <a:avLst/>
          </a:prstGeom>
          <a:noFill/>
          <a:ln w="38100">
            <a:solidFill>
              <a:srgbClr val="00B05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373495" y="4216400"/>
            <a:ext cx="1346200" cy="681355"/>
          </a:xfrm>
          <a:prstGeom prst="rect">
            <a:avLst/>
          </a:prstGeom>
          <a:noFill/>
          <a:ln w="38100">
            <a:solidFill>
              <a:srgbClr val="00B05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491355" y="1132840"/>
            <a:ext cx="1099820" cy="36830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rtlCol="0">
            <a:spAutoFit/>
          </a:bodyPr>
          <a:p>
            <a:r>
              <a:rPr lang="zh-CN" altLang="en-US" b="1"/>
              <a:t>计量资料</a:t>
            </a:r>
            <a:endParaRPr lang="zh-CN" altLang="en-US" b="1"/>
          </a:p>
        </p:txBody>
      </p:sp>
      <p:sp>
        <p:nvSpPr>
          <p:cNvPr id="10" name="文本框 9"/>
          <p:cNvSpPr txBox="1"/>
          <p:nvPr/>
        </p:nvSpPr>
        <p:spPr>
          <a:xfrm>
            <a:off x="7299960" y="3002280"/>
            <a:ext cx="1099820" cy="36830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rtlCol="0">
            <a:spAutoFit/>
          </a:bodyPr>
          <a:p>
            <a:r>
              <a:rPr lang="zh-CN" altLang="en-US" b="1"/>
              <a:t>等级资料</a:t>
            </a:r>
            <a:endParaRPr lang="zh-CN" altLang="en-US" b="1"/>
          </a:p>
        </p:txBody>
      </p:sp>
      <p:sp>
        <p:nvSpPr>
          <p:cNvPr id="11" name="文本框 10"/>
          <p:cNvSpPr txBox="1"/>
          <p:nvPr/>
        </p:nvSpPr>
        <p:spPr>
          <a:xfrm>
            <a:off x="7299960" y="5064125"/>
            <a:ext cx="1099820" cy="36830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txBody>
          <a:bodyPr wrap="none" rtlCol="0">
            <a:spAutoFit/>
          </a:bodyPr>
          <a:p>
            <a:r>
              <a:rPr lang="zh-CN" altLang="en-US" b="1"/>
              <a:t>计数资料</a:t>
            </a:r>
            <a:endParaRPr lang="zh-CN" altLang="en-US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39306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1.3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设计方法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937895" y="2917190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1.4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数据分布特征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790065" y="4712970"/>
            <a:ext cx="8352155" cy="1678940"/>
            <a:chOff x="1494" y="2577"/>
            <a:chExt cx="13153" cy="2644"/>
          </a:xfrm>
        </p:grpSpPr>
        <p:sp>
          <p:nvSpPr>
            <p:cNvPr id="14" name="文本框 13"/>
            <p:cNvSpPr txBox="1"/>
            <p:nvPr/>
          </p:nvSpPr>
          <p:spPr>
            <a:xfrm>
              <a:off x="1494" y="3468"/>
              <a:ext cx="1410" cy="8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800" b="1"/>
                <a:t>分布</a:t>
              </a:r>
              <a:endParaRPr lang="zh-CN" altLang="en-US" sz="2800" b="1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341" y="2577"/>
              <a:ext cx="10306" cy="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2400"/>
                <a:t>正态分布：均数和标准差、t和u检验，方差分析</a:t>
              </a:r>
              <a:endParaRPr lang="zh-CN" altLang="en-US" sz="240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223" y="4496"/>
              <a:ext cx="9888" cy="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2400"/>
                <a:t>偏态分布：中位数和四分位数间距、秩和检验</a:t>
              </a:r>
              <a:endParaRPr lang="zh-CN" altLang="en-US" sz="2400"/>
            </a:p>
          </p:txBody>
        </p:sp>
        <p:sp>
          <p:nvSpPr>
            <p:cNvPr id="17" name="左大括号 16"/>
            <p:cNvSpPr/>
            <p:nvPr/>
          </p:nvSpPr>
          <p:spPr>
            <a:xfrm>
              <a:off x="3392" y="2896"/>
              <a:ext cx="677" cy="1965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 sz="2400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790065" y="1226185"/>
            <a:ext cx="5596890" cy="2274570"/>
            <a:chOff x="2819" y="1931"/>
            <a:chExt cx="8814" cy="3582"/>
          </a:xfrm>
        </p:grpSpPr>
        <p:grpSp>
          <p:nvGrpSpPr>
            <p:cNvPr id="19" name="组合 18"/>
            <p:cNvGrpSpPr/>
            <p:nvPr/>
          </p:nvGrpSpPr>
          <p:grpSpPr>
            <a:xfrm>
              <a:off x="2819" y="1931"/>
              <a:ext cx="8814" cy="3179"/>
              <a:chOff x="-195" y="2402"/>
              <a:chExt cx="8814" cy="3179"/>
            </a:xfrm>
          </p:grpSpPr>
          <p:sp>
            <p:nvSpPr>
              <p:cNvPr id="2" name="文本框 1"/>
              <p:cNvSpPr txBox="1"/>
              <p:nvPr/>
            </p:nvSpPr>
            <p:spPr>
              <a:xfrm>
                <a:off x="-195" y="3776"/>
                <a:ext cx="1410" cy="8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zh-CN" altLang="en-US" sz="2800" b="1"/>
                  <a:t>设计</a:t>
                </a:r>
                <a:endParaRPr lang="zh-CN" altLang="en-US" sz="2800" b="1"/>
              </a:p>
            </p:txBody>
          </p:sp>
          <p:sp>
            <p:nvSpPr>
              <p:cNvPr id="4" name="文本框 3"/>
              <p:cNvSpPr txBox="1"/>
              <p:nvPr/>
            </p:nvSpPr>
            <p:spPr>
              <a:xfrm>
                <a:off x="3051" y="2402"/>
                <a:ext cx="5568" cy="7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zh-CN" altLang="en-US" sz="2400"/>
                  <a:t>成组设计：完全随机设计</a:t>
                </a:r>
                <a:endParaRPr lang="zh-CN" altLang="en-US" sz="2400"/>
              </a:p>
            </p:txBody>
          </p:sp>
          <p:sp>
            <p:nvSpPr>
              <p:cNvPr id="5" name="文本框 4"/>
              <p:cNvSpPr txBox="1"/>
              <p:nvPr/>
            </p:nvSpPr>
            <p:spPr>
              <a:xfrm>
                <a:off x="3051" y="4340"/>
                <a:ext cx="3168" cy="7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zh-CN" altLang="en-US" sz="2400"/>
                  <a:t>重复测量设计</a:t>
                </a:r>
                <a:endParaRPr lang="zh-CN" altLang="en-US" sz="2400"/>
              </a:p>
            </p:txBody>
          </p:sp>
          <p:sp>
            <p:nvSpPr>
              <p:cNvPr id="8" name="左大括号 7"/>
              <p:cNvSpPr/>
              <p:nvPr/>
            </p:nvSpPr>
            <p:spPr>
              <a:xfrm>
                <a:off x="1518" y="2793"/>
                <a:ext cx="677" cy="2788"/>
              </a:xfrm>
              <a:prstGeom prst="leftBrac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p>
                <a:pPr algn="ctr"/>
                <a:endParaRPr lang="zh-CN" altLang="en-US" sz="2400"/>
              </a:p>
            </p:txBody>
          </p:sp>
        </p:grpSp>
        <p:sp>
          <p:nvSpPr>
            <p:cNvPr id="20" name="文本框 19"/>
            <p:cNvSpPr txBox="1"/>
            <p:nvPr/>
          </p:nvSpPr>
          <p:spPr>
            <a:xfrm>
              <a:off x="6065" y="2870"/>
              <a:ext cx="5568" cy="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400"/>
                <a:t>配伍设计：随机区组设计</a:t>
              </a:r>
              <a:endParaRPr lang="zh-CN" altLang="en-US" sz="2400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065" y="4788"/>
              <a:ext cx="2688" cy="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 sz="2400"/>
                <a:t>多因素设计</a:t>
              </a:r>
              <a:endParaRPr lang="zh-CN" altLang="en-US" sz="24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片 48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1440" y="5064125"/>
            <a:ext cx="1983740" cy="164782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001395" y="-393065"/>
            <a:ext cx="968248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charset="0"/>
              <a:buChar char=""/>
            </a:pPr>
            <a:r>
              <a:rPr lang="en-US" altLang="zh-CN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1.5  </a:t>
            </a:r>
            <a:r>
              <a:rPr lang="zh-CN" altLang="en-US" sz="2800" b="1" smtClean="0">
                <a:solidFill>
                  <a:schemeClr val="tx1"/>
                </a:solidFill>
                <a:latin typeface="Times New Roman Regular" panose="02020503050405090304" charset="0"/>
                <a:ea typeface="方正清刻本悦宋简体" panose="02000000000000000000" pitchFamily="2" charset="-122"/>
                <a:cs typeface="Times New Roman Regular" panose="02020503050405090304" charset="0"/>
              </a:rPr>
              <a:t>常用描述指标</a:t>
            </a:r>
            <a:endParaRPr lang="zh-CN" altLang="en-US" sz="2800" b="1" smtClean="0">
              <a:solidFill>
                <a:schemeClr val="tx1"/>
              </a:solidFill>
              <a:latin typeface="Times New Roman Regular" panose="02020503050405090304" charset="0"/>
              <a:ea typeface="方正清刻本悦宋简体" panose="02000000000000000000" pitchFamily="2" charset="-122"/>
              <a:cs typeface="Times New Roman Regular" panose="0202050305040509030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475" y="990600"/>
            <a:ext cx="8482965" cy="298513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475" y="4375150"/>
            <a:ext cx="8601710" cy="21513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5722" y="180892"/>
            <a:ext cx="4860599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097945" y="1695450"/>
            <a:ext cx="921385" cy="22098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4800" smtClean="0">
                <a:solidFill>
                  <a:schemeClr val="bg1"/>
                </a:solidFill>
                <a:latin typeface="康熙字典體" pitchFamily="2" charset="-120"/>
                <a:ea typeface="康熙字典體" pitchFamily="2" charset="-120"/>
              </a:rPr>
              <a:t>第二章</a:t>
            </a:r>
            <a:endParaRPr lang="zh-CN" altLang="en-US" sz="4800">
              <a:solidFill>
                <a:schemeClr val="bg1"/>
              </a:solidFill>
              <a:latin typeface="康熙字典體" pitchFamily="2" charset="-120"/>
              <a:ea typeface="康熙字典體" pitchFamily="2" charset="-12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951095" y="5657215"/>
            <a:ext cx="1565275" cy="4603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dist"/>
            <a:r>
              <a:rPr lang="zh-CN" altLang="en-US" sz="2400" smtClean="0">
                <a:solidFill>
                  <a:schemeClr val="bg1"/>
                </a:solidFill>
                <a:latin typeface="康熙字典體" pitchFamily="2" charset="-120"/>
                <a:ea typeface="康熙字典體" pitchFamily="2" charset="-120"/>
              </a:rPr>
              <a:t>方法选择</a:t>
            </a:r>
            <a:endParaRPr lang="zh-CN" altLang="en-US" sz="2400" smtClean="0">
              <a:solidFill>
                <a:schemeClr val="bg1"/>
              </a:solidFill>
              <a:latin typeface="康熙字典體" pitchFamily="2" charset="-120"/>
              <a:ea typeface="康熙字典體" pitchFamily="2" charset="-120"/>
            </a:endParaRPr>
          </a:p>
        </p:txBody>
      </p:sp>
      <p:sp>
        <p:nvSpPr>
          <p:cNvPr id="6" name="farm_112762"/>
          <p:cNvSpPr>
            <a:spLocks noChangeAspect="1"/>
          </p:cNvSpPr>
          <p:nvPr/>
        </p:nvSpPr>
        <p:spPr bwMode="auto">
          <a:xfrm>
            <a:off x="5485334" y="5199650"/>
            <a:ext cx="297143" cy="292486"/>
          </a:xfrm>
          <a:custGeom>
            <a:avLst/>
            <a:gdLst>
              <a:gd name="T0" fmla="*/ 372171 w 604011"/>
              <a:gd name="T1" fmla="*/ 372171 w 604011"/>
              <a:gd name="T2" fmla="*/ 372171 w 604011"/>
              <a:gd name="T3" fmla="*/ 372171 w 604011"/>
              <a:gd name="T4" fmla="*/ 372171 w 604011"/>
              <a:gd name="T5" fmla="*/ 372171 w 604011"/>
              <a:gd name="T6" fmla="*/ 372171 w 604011"/>
              <a:gd name="T7" fmla="*/ 372171 w 604011"/>
              <a:gd name="T8" fmla="*/ 372171 w 604011"/>
              <a:gd name="T9" fmla="*/ 372171 w 604011"/>
              <a:gd name="T10" fmla="*/ 372171 w 604011"/>
              <a:gd name="T11" fmla="*/ 372171 w 604011"/>
              <a:gd name="T12" fmla="*/ 372171 w 604011"/>
              <a:gd name="T13" fmla="*/ 372171 w 604011"/>
              <a:gd name="T14" fmla="*/ 372171 w 604011"/>
              <a:gd name="T15" fmla="*/ 372171 w 604011"/>
              <a:gd name="T16" fmla="*/ 372171 w 604011"/>
              <a:gd name="T17" fmla="*/ 372171 w 604011"/>
              <a:gd name="T18" fmla="*/ 372171 w 604011"/>
              <a:gd name="T19" fmla="*/ 372171 w 604011"/>
              <a:gd name="T20" fmla="*/ 372171 w 604011"/>
              <a:gd name="T21" fmla="*/ 372171 w 604011"/>
              <a:gd name="T22" fmla="*/ 372171 w 604011"/>
              <a:gd name="T23" fmla="*/ 372171 w 604011"/>
              <a:gd name="T24" fmla="*/ 372171 w 604011"/>
              <a:gd name="T25" fmla="*/ 372171 w 604011"/>
              <a:gd name="T26" fmla="*/ 372171 w 604011"/>
              <a:gd name="T27" fmla="*/ 372171 w 604011"/>
              <a:gd name="T28" fmla="*/ 372171 w 604011"/>
              <a:gd name="T29" fmla="*/ 372171 w 604011"/>
              <a:gd name="T30" fmla="*/ 372171 w 604011"/>
              <a:gd name="T31" fmla="*/ 372171 w 604011"/>
              <a:gd name="T32" fmla="*/ 372171 w 604011"/>
              <a:gd name="T33" fmla="*/ 372171 w 604011"/>
              <a:gd name="T34" fmla="*/ 372171 w 604011"/>
              <a:gd name="T35" fmla="*/ 372171 w 604011"/>
              <a:gd name="T36" fmla="*/ 372171 w 604011"/>
              <a:gd name="T37" fmla="*/ 372171 w 604011"/>
              <a:gd name="T38" fmla="*/ 372171 w 604011"/>
              <a:gd name="T39" fmla="*/ 372171 w 604011"/>
              <a:gd name="T40" fmla="*/ 372171 w 604011"/>
              <a:gd name="T41" fmla="*/ 372171 w 604011"/>
              <a:gd name="T42" fmla="*/ 372171 w 604011"/>
              <a:gd name="T43" fmla="*/ 372171 w 604011"/>
              <a:gd name="T44" fmla="*/ 372171 w 604011"/>
              <a:gd name="T45" fmla="*/ 372171 w 604011"/>
              <a:gd name="T46" fmla="*/ 372171 w 604011"/>
              <a:gd name="T47" fmla="*/ 372171 w 604011"/>
              <a:gd name="T48" fmla="*/ 372171 w 604011"/>
              <a:gd name="T49" fmla="*/ 372171 w 604011"/>
              <a:gd name="T50" fmla="*/ 372171 w 604011"/>
              <a:gd name="T51" fmla="*/ 372171 w 604011"/>
              <a:gd name="T52" fmla="*/ 372171 w 604011"/>
              <a:gd name="T53" fmla="*/ 372171 w 604011"/>
              <a:gd name="T54" fmla="*/ 372171 w 604011"/>
              <a:gd name="T55" fmla="*/ 372171 w 604011"/>
              <a:gd name="T56" fmla="*/ 372171 w 604011"/>
              <a:gd name="T57" fmla="*/ 372171 w 604011"/>
              <a:gd name="T58" fmla="*/ 372171 w 604011"/>
              <a:gd name="T59" fmla="*/ 372171 w 604011"/>
              <a:gd name="T60" fmla="*/ 372171 w 604011"/>
              <a:gd name="T61" fmla="*/ 372171 w 604011"/>
              <a:gd name="T62" fmla="*/ 372171 w 604011"/>
              <a:gd name="T63" fmla="*/ 372171 w 604011"/>
              <a:gd name="T64" fmla="*/ 372171 w 604011"/>
              <a:gd name="T65" fmla="*/ 372171 w 604011"/>
              <a:gd name="T66" fmla="*/ 372171 w 604011"/>
              <a:gd name="T67" fmla="*/ 372171 w 604011"/>
              <a:gd name="T68" fmla="*/ 372171 w 604011"/>
              <a:gd name="T69" fmla="*/ 372171 w 604011"/>
              <a:gd name="T70" fmla="*/ 372171 w 604011"/>
              <a:gd name="T71" fmla="*/ 372171 w 604011"/>
              <a:gd name="T72" fmla="*/ 372171 w 604011"/>
              <a:gd name="T73" fmla="*/ 372171 w 604011"/>
              <a:gd name="T74" fmla="*/ 372171 w 604011"/>
              <a:gd name="T75" fmla="*/ 372171 w 604011"/>
              <a:gd name="T76" fmla="*/ 372171 w 604011"/>
              <a:gd name="T77" fmla="*/ 372171 w 604011"/>
              <a:gd name="T78" fmla="*/ 372171 w 604011"/>
              <a:gd name="T79" fmla="*/ 372171 w 604011"/>
              <a:gd name="T80" fmla="*/ 372171 w 604011"/>
              <a:gd name="T81" fmla="*/ 372171 w 604011"/>
              <a:gd name="T82" fmla="*/ 372171 w 604011"/>
              <a:gd name="T83" fmla="*/ 372171 w 604011"/>
              <a:gd name="T84" fmla="*/ 372171 w 604011"/>
              <a:gd name="T85" fmla="*/ 372171 w 604011"/>
              <a:gd name="T86" fmla="*/ 372171 w 604011"/>
              <a:gd name="T87" fmla="*/ 372171 w 604011"/>
              <a:gd name="T88" fmla="*/ 372171 w 604011"/>
              <a:gd name="T89" fmla="*/ 372171 w 604011"/>
              <a:gd name="T90" fmla="*/ 372171 w 604011"/>
              <a:gd name="T91" fmla="*/ 372171 w 604011"/>
              <a:gd name="T92" fmla="*/ 372171 w 604011"/>
              <a:gd name="T93" fmla="*/ 372171 w 604011"/>
              <a:gd name="T94" fmla="*/ 372171 w 604011"/>
              <a:gd name="T95" fmla="*/ 372171 w 6040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5105" h="5033">
                <a:moveTo>
                  <a:pt x="5003" y="2169"/>
                </a:moveTo>
                <a:cubicBezTo>
                  <a:pt x="4900" y="1514"/>
                  <a:pt x="4549" y="939"/>
                  <a:pt x="4014" y="549"/>
                </a:cubicBezTo>
                <a:cubicBezTo>
                  <a:pt x="3479" y="158"/>
                  <a:pt x="2823" y="0"/>
                  <a:pt x="2169" y="102"/>
                </a:cubicBezTo>
                <a:cubicBezTo>
                  <a:pt x="1514" y="205"/>
                  <a:pt x="939" y="556"/>
                  <a:pt x="549" y="1091"/>
                </a:cubicBezTo>
                <a:cubicBezTo>
                  <a:pt x="158" y="1627"/>
                  <a:pt x="0" y="2282"/>
                  <a:pt x="102" y="2936"/>
                </a:cubicBezTo>
                <a:cubicBezTo>
                  <a:pt x="205" y="3591"/>
                  <a:pt x="556" y="4166"/>
                  <a:pt x="1091" y="4556"/>
                </a:cubicBezTo>
                <a:cubicBezTo>
                  <a:pt x="1520" y="4869"/>
                  <a:pt x="2026" y="5033"/>
                  <a:pt x="2547" y="5033"/>
                </a:cubicBezTo>
                <a:cubicBezTo>
                  <a:pt x="2676" y="5033"/>
                  <a:pt x="2806" y="5023"/>
                  <a:pt x="2936" y="5003"/>
                </a:cubicBezTo>
                <a:cubicBezTo>
                  <a:pt x="3591" y="4900"/>
                  <a:pt x="4166" y="4549"/>
                  <a:pt x="4556" y="4014"/>
                </a:cubicBezTo>
                <a:cubicBezTo>
                  <a:pt x="4947" y="3479"/>
                  <a:pt x="5105" y="2823"/>
                  <a:pt x="5003" y="2169"/>
                </a:cubicBezTo>
                <a:close/>
                <a:moveTo>
                  <a:pt x="4562" y="3482"/>
                </a:moveTo>
                <a:cubicBezTo>
                  <a:pt x="4396" y="3395"/>
                  <a:pt x="4047" y="3232"/>
                  <a:pt x="3521" y="3091"/>
                </a:cubicBezTo>
                <a:cubicBezTo>
                  <a:pt x="2860" y="2914"/>
                  <a:pt x="1782" y="2741"/>
                  <a:pt x="368" y="2905"/>
                </a:cubicBezTo>
                <a:cubicBezTo>
                  <a:pt x="367" y="2902"/>
                  <a:pt x="366" y="2898"/>
                  <a:pt x="366" y="2895"/>
                </a:cubicBezTo>
                <a:cubicBezTo>
                  <a:pt x="351" y="2802"/>
                  <a:pt x="343" y="2709"/>
                  <a:pt x="340" y="2616"/>
                </a:cubicBezTo>
                <a:cubicBezTo>
                  <a:pt x="508" y="2592"/>
                  <a:pt x="671" y="2573"/>
                  <a:pt x="829" y="2557"/>
                </a:cubicBezTo>
                <a:lnTo>
                  <a:pt x="829" y="2619"/>
                </a:lnTo>
                <a:cubicBezTo>
                  <a:pt x="829" y="2693"/>
                  <a:pt x="889" y="2753"/>
                  <a:pt x="963" y="2753"/>
                </a:cubicBezTo>
                <a:lnTo>
                  <a:pt x="3236" y="2753"/>
                </a:lnTo>
                <a:cubicBezTo>
                  <a:pt x="3289" y="2753"/>
                  <a:pt x="3336" y="2721"/>
                  <a:pt x="3357" y="2675"/>
                </a:cubicBezTo>
                <a:cubicBezTo>
                  <a:pt x="3445" y="2694"/>
                  <a:pt x="3527" y="2713"/>
                  <a:pt x="3604" y="2732"/>
                </a:cubicBezTo>
                <a:cubicBezTo>
                  <a:pt x="4168" y="2874"/>
                  <a:pt x="4536" y="3049"/>
                  <a:pt x="4690" y="3131"/>
                </a:cubicBezTo>
                <a:cubicBezTo>
                  <a:pt x="4658" y="3251"/>
                  <a:pt x="4615" y="3368"/>
                  <a:pt x="4562" y="3482"/>
                </a:cubicBezTo>
                <a:close/>
                <a:moveTo>
                  <a:pt x="4210" y="4020"/>
                </a:moveTo>
                <a:cubicBezTo>
                  <a:pt x="3983" y="3911"/>
                  <a:pt x="3583" y="3747"/>
                  <a:pt x="3019" y="3620"/>
                </a:cubicBezTo>
                <a:cubicBezTo>
                  <a:pt x="2250" y="3446"/>
                  <a:pt x="1414" y="3392"/>
                  <a:pt x="532" y="3459"/>
                </a:cubicBezTo>
                <a:cubicBezTo>
                  <a:pt x="490" y="3365"/>
                  <a:pt x="455" y="3267"/>
                  <a:pt x="426" y="3167"/>
                </a:cubicBezTo>
                <a:cubicBezTo>
                  <a:pt x="1778" y="3014"/>
                  <a:pt x="2807" y="3177"/>
                  <a:pt x="3439" y="3345"/>
                </a:cubicBezTo>
                <a:cubicBezTo>
                  <a:pt x="3944" y="3479"/>
                  <a:pt x="4281" y="3636"/>
                  <a:pt x="4435" y="3717"/>
                </a:cubicBezTo>
                <a:cubicBezTo>
                  <a:pt x="4406" y="3764"/>
                  <a:pt x="4374" y="3811"/>
                  <a:pt x="4341" y="3857"/>
                </a:cubicBezTo>
                <a:cubicBezTo>
                  <a:pt x="4300" y="3913"/>
                  <a:pt x="4256" y="3968"/>
                  <a:pt x="4210" y="4020"/>
                </a:cubicBezTo>
                <a:close/>
                <a:moveTo>
                  <a:pt x="3636" y="4484"/>
                </a:moveTo>
                <a:cubicBezTo>
                  <a:pt x="3629" y="4480"/>
                  <a:pt x="3623" y="4477"/>
                  <a:pt x="3616" y="4474"/>
                </a:cubicBezTo>
                <a:cubicBezTo>
                  <a:pt x="3046" y="4261"/>
                  <a:pt x="2113" y="4011"/>
                  <a:pt x="900" y="4025"/>
                </a:cubicBezTo>
                <a:cubicBezTo>
                  <a:pt x="814" y="3929"/>
                  <a:pt x="736" y="3826"/>
                  <a:pt x="669" y="3717"/>
                </a:cubicBezTo>
                <a:cubicBezTo>
                  <a:pt x="2381" y="3609"/>
                  <a:pt x="3524" y="4004"/>
                  <a:pt x="4009" y="4220"/>
                </a:cubicBezTo>
                <a:cubicBezTo>
                  <a:pt x="3894" y="4321"/>
                  <a:pt x="3769" y="4409"/>
                  <a:pt x="3636" y="4484"/>
                </a:cubicBezTo>
                <a:close/>
                <a:moveTo>
                  <a:pt x="1096" y="1754"/>
                </a:moveTo>
                <a:lnTo>
                  <a:pt x="2325" y="1754"/>
                </a:lnTo>
                <a:lnTo>
                  <a:pt x="2325" y="2486"/>
                </a:lnTo>
                <a:lnTo>
                  <a:pt x="1757" y="2486"/>
                </a:lnTo>
                <a:lnTo>
                  <a:pt x="1757" y="2335"/>
                </a:lnTo>
                <a:cubicBezTo>
                  <a:pt x="1757" y="2261"/>
                  <a:pt x="1697" y="2201"/>
                  <a:pt x="1624" y="2201"/>
                </a:cubicBezTo>
                <a:cubicBezTo>
                  <a:pt x="1550" y="2201"/>
                  <a:pt x="1490" y="2261"/>
                  <a:pt x="1490" y="2335"/>
                </a:cubicBezTo>
                <a:lnTo>
                  <a:pt x="1490" y="2486"/>
                </a:lnTo>
                <a:lnTo>
                  <a:pt x="1096" y="2486"/>
                </a:lnTo>
                <a:lnTo>
                  <a:pt x="1096" y="1754"/>
                </a:lnTo>
                <a:close/>
                <a:moveTo>
                  <a:pt x="3103" y="1857"/>
                </a:moveTo>
                <a:lnTo>
                  <a:pt x="3103" y="2486"/>
                </a:lnTo>
                <a:lnTo>
                  <a:pt x="2591" y="2486"/>
                </a:lnTo>
                <a:lnTo>
                  <a:pt x="2591" y="1775"/>
                </a:lnTo>
                <a:lnTo>
                  <a:pt x="2591" y="1678"/>
                </a:lnTo>
                <a:lnTo>
                  <a:pt x="2946" y="1803"/>
                </a:lnTo>
                <a:lnTo>
                  <a:pt x="3103" y="1857"/>
                </a:lnTo>
                <a:close/>
                <a:moveTo>
                  <a:pt x="1441" y="1487"/>
                </a:moveTo>
                <a:lnTo>
                  <a:pt x="1704" y="1366"/>
                </a:lnTo>
                <a:lnTo>
                  <a:pt x="2047" y="1487"/>
                </a:lnTo>
                <a:lnTo>
                  <a:pt x="1441" y="1487"/>
                </a:lnTo>
                <a:close/>
                <a:moveTo>
                  <a:pt x="3773" y="2501"/>
                </a:moveTo>
                <a:cubicBezTo>
                  <a:pt x="3994" y="2437"/>
                  <a:pt x="4326" y="2376"/>
                  <a:pt x="4760" y="2392"/>
                </a:cubicBezTo>
                <a:cubicBezTo>
                  <a:pt x="4772" y="2549"/>
                  <a:pt x="4767" y="2706"/>
                  <a:pt x="4746" y="2859"/>
                </a:cubicBezTo>
                <a:cubicBezTo>
                  <a:pt x="4564" y="2769"/>
                  <a:pt x="4238" y="2626"/>
                  <a:pt x="3773" y="2501"/>
                </a:cubicBezTo>
                <a:close/>
                <a:moveTo>
                  <a:pt x="764" y="1248"/>
                </a:moveTo>
                <a:cubicBezTo>
                  <a:pt x="1113" y="771"/>
                  <a:pt x="1626" y="457"/>
                  <a:pt x="2210" y="366"/>
                </a:cubicBezTo>
                <a:cubicBezTo>
                  <a:pt x="2326" y="348"/>
                  <a:pt x="2442" y="339"/>
                  <a:pt x="2557" y="339"/>
                </a:cubicBezTo>
                <a:cubicBezTo>
                  <a:pt x="3022" y="339"/>
                  <a:pt x="3474" y="485"/>
                  <a:pt x="3857" y="764"/>
                </a:cubicBezTo>
                <a:cubicBezTo>
                  <a:pt x="4311" y="1095"/>
                  <a:pt x="4616" y="1576"/>
                  <a:pt x="4724" y="2124"/>
                </a:cubicBezTo>
                <a:cubicBezTo>
                  <a:pt x="4651" y="2122"/>
                  <a:pt x="4581" y="2122"/>
                  <a:pt x="4514" y="2124"/>
                </a:cubicBezTo>
                <a:lnTo>
                  <a:pt x="4514" y="1713"/>
                </a:lnTo>
                <a:cubicBezTo>
                  <a:pt x="4514" y="1639"/>
                  <a:pt x="4455" y="1579"/>
                  <a:pt x="4381" y="1579"/>
                </a:cubicBezTo>
                <a:cubicBezTo>
                  <a:pt x="4307" y="1579"/>
                  <a:pt x="4248" y="1639"/>
                  <a:pt x="4248" y="1713"/>
                </a:cubicBezTo>
                <a:lnTo>
                  <a:pt x="4248" y="2140"/>
                </a:lnTo>
                <a:cubicBezTo>
                  <a:pt x="4233" y="2142"/>
                  <a:pt x="4220" y="2143"/>
                  <a:pt x="4206" y="2145"/>
                </a:cubicBezTo>
                <a:lnTo>
                  <a:pt x="4206" y="1779"/>
                </a:lnTo>
                <a:cubicBezTo>
                  <a:pt x="4206" y="1706"/>
                  <a:pt x="4146" y="1646"/>
                  <a:pt x="4073" y="1646"/>
                </a:cubicBezTo>
                <a:cubicBezTo>
                  <a:pt x="3999" y="1646"/>
                  <a:pt x="3939" y="1706"/>
                  <a:pt x="3939" y="1779"/>
                </a:cubicBezTo>
                <a:lnTo>
                  <a:pt x="3939" y="2186"/>
                </a:lnTo>
                <a:cubicBezTo>
                  <a:pt x="3651" y="2242"/>
                  <a:pt x="3459" y="2324"/>
                  <a:pt x="3369" y="2368"/>
                </a:cubicBezTo>
                <a:lnTo>
                  <a:pt x="3369" y="1951"/>
                </a:lnTo>
                <a:lnTo>
                  <a:pt x="3370" y="1951"/>
                </a:lnTo>
                <a:cubicBezTo>
                  <a:pt x="3384" y="1956"/>
                  <a:pt x="3399" y="1959"/>
                  <a:pt x="3414" y="1959"/>
                </a:cubicBezTo>
                <a:cubicBezTo>
                  <a:pt x="3469" y="1959"/>
                  <a:pt x="3520" y="1925"/>
                  <a:pt x="3540" y="1870"/>
                </a:cubicBezTo>
                <a:cubicBezTo>
                  <a:pt x="3564" y="1800"/>
                  <a:pt x="3527" y="1724"/>
                  <a:pt x="3458" y="1700"/>
                </a:cubicBezTo>
                <a:lnTo>
                  <a:pt x="1741" y="1097"/>
                </a:lnTo>
                <a:cubicBezTo>
                  <a:pt x="1708" y="1085"/>
                  <a:pt x="1673" y="1087"/>
                  <a:pt x="1641" y="1102"/>
                </a:cubicBezTo>
                <a:lnTo>
                  <a:pt x="763" y="1504"/>
                </a:lnTo>
                <a:cubicBezTo>
                  <a:pt x="696" y="1535"/>
                  <a:pt x="667" y="1614"/>
                  <a:pt x="697" y="1681"/>
                </a:cubicBezTo>
                <a:cubicBezTo>
                  <a:pt x="721" y="1734"/>
                  <a:pt x="775" y="1763"/>
                  <a:pt x="829" y="1758"/>
                </a:cubicBezTo>
                <a:lnTo>
                  <a:pt x="829" y="2289"/>
                </a:lnTo>
                <a:cubicBezTo>
                  <a:pt x="673" y="2304"/>
                  <a:pt x="513" y="2323"/>
                  <a:pt x="348" y="2346"/>
                </a:cubicBezTo>
                <a:cubicBezTo>
                  <a:pt x="384" y="1953"/>
                  <a:pt x="526" y="1576"/>
                  <a:pt x="764" y="1248"/>
                </a:cubicBezTo>
                <a:close/>
                <a:moveTo>
                  <a:pt x="2895" y="4739"/>
                </a:moveTo>
                <a:cubicBezTo>
                  <a:pt x="2311" y="4831"/>
                  <a:pt x="1726" y="4689"/>
                  <a:pt x="1248" y="4341"/>
                </a:cubicBezTo>
                <a:cubicBezTo>
                  <a:pt x="1227" y="4326"/>
                  <a:pt x="1207" y="4310"/>
                  <a:pt x="1186" y="4294"/>
                </a:cubicBezTo>
                <a:cubicBezTo>
                  <a:pt x="2071" y="4314"/>
                  <a:pt x="2783" y="4477"/>
                  <a:pt x="3286" y="4641"/>
                </a:cubicBezTo>
                <a:cubicBezTo>
                  <a:pt x="3160" y="4685"/>
                  <a:pt x="3029" y="4718"/>
                  <a:pt x="2895" y="4739"/>
                </a:cubicBezTo>
                <a:close/>
              </a:path>
            </a:pathLst>
          </a:custGeom>
          <a:solidFill>
            <a:srgbClr val="C9111A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康熙字典體" pitchFamily="2" charset="-120"/>
              <a:ea typeface="康熙字典體" pitchFamily="2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SLIDE_MODEL_TYPE" val="cover"/>
</p:tagLst>
</file>

<file path=ppt/tags/tag2.xml><?xml version="1.0" encoding="utf-8"?>
<p:tagLst xmlns:p="http://schemas.openxmlformats.org/presentationml/2006/main">
  <p:tag name="KSO_WM_UNIT_TABLE_BEAUTIFY" val="smartTable{70bf4bb4-b350-4e29-ac61-dc0cdc1587b6}"/>
</p:tagLst>
</file>

<file path=ppt/tags/tag3.xml><?xml version="1.0" encoding="utf-8"?>
<p:tagLst xmlns:p="http://schemas.openxmlformats.org/presentationml/2006/main">
  <p:tag name="KSO_WM_UNIT_TABLE_BEAUTIFY" val="smartTable{70bf4bb4-b350-4e29-ac61-dc0cdc1587b6}"/>
</p:tagLst>
</file>

<file path=ppt/tags/tag4.xml><?xml version="1.0" encoding="utf-8"?>
<p:tagLst xmlns:p="http://schemas.openxmlformats.org/presentationml/2006/main">
  <p:tag name="KSO_WM_UNIT_TABLE_BEAUTIFY" val="smartTable{70bf4bb4-b350-4e29-ac61-dc0cdc1587b6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1198</Words>
  <Application>WPS 文字</Application>
  <PresentationFormat>宽屏</PresentationFormat>
  <Paragraphs>315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4" baseType="lpstr">
      <vt:lpstr>Arial</vt:lpstr>
      <vt:lpstr>方正书宋_GBK</vt:lpstr>
      <vt:lpstr>Wingdings</vt:lpstr>
      <vt:lpstr>华文楷体</vt:lpstr>
      <vt:lpstr>华文宋体</vt:lpstr>
      <vt:lpstr>康熙字典體</vt:lpstr>
      <vt:lpstr>Times New Roman Regular</vt:lpstr>
      <vt:lpstr>方正清刻本悦宋简体</vt:lpstr>
      <vt:lpstr>Wingdings</vt:lpstr>
      <vt:lpstr>Calibri</vt:lpstr>
      <vt:lpstr>宋体</vt:lpstr>
      <vt:lpstr>汉仪书宋二KW</vt:lpstr>
      <vt:lpstr>微软雅黑</vt:lpstr>
      <vt:lpstr>汉仪旗黑</vt:lpstr>
      <vt:lpstr>Arial Unicode MS</vt:lpstr>
      <vt:lpstr/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123</dc:creator>
  <cp:lastModifiedBy>momozi1996</cp:lastModifiedBy>
  <cp:revision>59</cp:revision>
  <dcterms:created xsi:type="dcterms:W3CDTF">2022-04-09T10:42:33Z</dcterms:created>
  <dcterms:modified xsi:type="dcterms:W3CDTF">2022-04-09T10:42:33Z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2052-3.9.6.6441</vt:lpwstr>
  </property>
</Properties>
</file>

<file path=docProps/thumbnail.jpeg>
</file>